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81" r:id="rId10"/>
    <p:sldId id="265" r:id="rId11"/>
    <p:sldId id="273" r:id="rId12"/>
    <p:sldId id="28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86" r:id="rId21"/>
    <p:sldId id="291" r:id="rId22"/>
    <p:sldId id="276" r:id="rId23"/>
    <p:sldId id="290" r:id="rId24"/>
    <p:sldId id="288" r:id="rId25"/>
    <p:sldId id="278" r:id="rId26"/>
    <p:sldId id="289" r:id="rId27"/>
    <p:sldId id="282" r:id="rId28"/>
    <p:sldId id="279" r:id="rId29"/>
    <p:sldId id="283" r:id="rId30"/>
    <p:sldId id="280" r:id="rId31"/>
  </p:sldIdLst>
  <p:sldSz cx="9144000" cy="6858000" type="screen4x3"/>
  <p:notesSz cx="6858000" cy="9144000"/>
  <p:embeddedFontLst>
    <p:embeddedFont>
      <p:font typeface="Alexis Marie" pitchFamily="2" charset="0"/>
      <p:regular r:id="rId32"/>
    </p:embeddedFont>
    <p:embeddedFont>
      <p:font typeface="Action Jackson" pitchFamily="2" charset="0"/>
      <p:regular r:id="rId33"/>
    </p:embeddedFont>
    <p:embeddedFont>
      <p:font typeface="Calibri" pitchFamily="34" charset="0"/>
      <p:regular r:id="rId34"/>
      <p:bold r:id="rId35"/>
      <p:italic r:id="rId36"/>
      <p:boldItalic r:id="rId37"/>
    </p:embeddedFont>
    <p:embeddedFont>
      <p:font typeface="cinnamon cake" pitchFamily="2" charset="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6" autoAdjust="0"/>
    <p:restoredTop sz="94660"/>
  </p:normalViewPr>
  <p:slideViewPr>
    <p:cSldViewPr>
      <p:cViewPr varScale="1">
        <p:scale>
          <a:sx n="103" d="100"/>
          <a:sy n="103" d="100"/>
        </p:scale>
        <p:origin x="-1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61D5-6E2A-426B-B4FE-6F486819271E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F542-D0DF-4B78-BDD2-1E31A6D4359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61D5-6E2A-426B-B4FE-6F486819271E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F542-D0DF-4B78-BDD2-1E31A6D4359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61D5-6E2A-426B-B4FE-6F486819271E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F542-D0DF-4B78-BDD2-1E31A6D4359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61D5-6E2A-426B-B4FE-6F486819271E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F542-D0DF-4B78-BDD2-1E31A6D4359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61D5-6E2A-426B-B4FE-6F486819271E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F542-D0DF-4B78-BDD2-1E31A6D4359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61D5-6E2A-426B-B4FE-6F486819271E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F542-D0DF-4B78-BDD2-1E31A6D4359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61D5-6E2A-426B-B4FE-6F486819271E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F542-D0DF-4B78-BDD2-1E31A6D4359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61D5-6E2A-426B-B4FE-6F486819271E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F542-D0DF-4B78-BDD2-1E31A6D4359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61D5-6E2A-426B-B4FE-6F486819271E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F542-D0DF-4B78-BDD2-1E31A6D4359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61D5-6E2A-426B-B4FE-6F486819271E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F542-D0DF-4B78-BDD2-1E31A6D4359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61D5-6E2A-426B-B4FE-6F486819271E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F542-D0DF-4B78-BDD2-1E31A6D4359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A61D5-6E2A-426B-B4FE-6F486819271E}" type="datetimeFigureOut">
              <a:rPr lang="en-CA" smtClean="0"/>
              <a:pPr/>
              <a:t>21/10/2014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9F542-D0DF-4B78-BDD2-1E31A6D4359B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boks@beaconchristian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amazon.ca/Belkin-Rockstar-Multi-Headphone-Splitter/dp/B00475K64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onlinestore.strategictransitions.com/product_p/wq3-en-01.htm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0.png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xgo_0GoA98" TargetMode="External"/><Relationship Id="rId2" Type="http://schemas.openxmlformats.org/officeDocument/2006/relationships/hyperlink" Target="https://www.youtube.com/watch?v=6Yu1Fg4xu9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4.jpe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feDjZySjzk&amp;list=UU8OdqY4pPWA4DOYrJC3Clog" TargetMode="External"/><Relationship Id="rId2" Type="http://schemas.openxmlformats.org/officeDocument/2006/relationships/hyperlink" Target="https://www.youtube.com/watch?v=BG11Ma0Ivvw&amp;list=UU8OdqY4pPWA4DOYrJC3Clo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jpeg"/><Relationship Id="rId7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.jpeg"/><Relationship Id="rId7" Type="http://schemas.openxmlformats.org/officeDocument/2006/relationships/image" Target="../media/image37.png"/><Relationship Id="rId2" Type="http://schemas.openxmlformats.org/officeDocument/2006/relationships/hyperlink" Target="mailto:jbjboks@netscape.ne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.gov.on.ca/eng/literacynumeracy/inspire/research/WW_TechnologyTools.pdf" TargetMode="External"/><Relationship Id="rId2" Type="http://schemas.openxmlformats.org/officeDocument/2006/relationships/hyperlink" Target="http://www.resourcefulresourceteacher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bDvKnY0g6e4&amp;list=UURcOOY96svErLGmrk-UfsoQ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036496" cy="1470025"/>
          </a:xfrm>
        </p:spPr>
        <p:txBody>
          <a:bodyPr>
            <a:noAutofit/>
          </a:bodyPr>
          <a:lstStyle/>
          <a:p>
            <a:r>
              <a:rPr lang="en-CA" sz="5400" b="1" dirty="0" smtClean="0">
                <a:latin typeface="Alexis Marie" pitchFamily="2" charset="0"/>
                <a:ea typeface="Alexis Marie" pitchFamily="2" charset="0"/>
              </a:rPr>
              <a:t>Helping Struggling </a:t>
            </a:r>
            <a:r>
              <a:rPr lang="en-CA" sz="5400" b="1" dirty="0" err="1" smtClean="0">
                <a:latin typeface="Alexis Marie" pitchFamily="2" charset="0"/>
                <a:ea typeface="Alexis Marie" pitchFamily="2" charset="0"/>
              </a:rPr>
              <a:t>Middleschool</a:t>
            </a:r>
            <a:r>
              <a:rPr lang="en-CA" sz="5400" b="1" dirty="0" smtClean="0">
                <a:latin typeface="Alexis Marie" pitchFamily="2" charset="0"/>
                <a:ea typeface="Alexis Marie" pitchFamily="2" charset="0"/>
              </a:rPr>
              <a:t> Students with an iPad</a:t>
            </a:r>
            <a:endParaRPr lang="en-CA" sz="5400" b="1" dirty="0">
              <a:latin typeface="Alexis Marie" pitchFamily="2" charset="0"/>
              <a:ea typeface="Alexis Marie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3768" y="4797152"/>
            <a:ext cx="6400800" cy="17526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en-CA" b="1" dirty="0" smtClean="0">
                <a:solidFill>
                  <a:schemeClr val="tx1"/>
                </a:solidFill>
                <a:latin typeface="Alexis Marie" pitchFamily="2" charset="0"/>
                <a:ea typeface="Alexis Marie" pitchFamily="2" charset="0"/>
              </a:rPr>
              <a:t>Brenda Boks</a:t>
            </a:r>
          </a:p>
          <a:p>
            <a:pPr algn="r"/>
            <a:r>
              <a:rPr lang="en-CA" b="1" dirty="0" smtClean="0">
                <a:solidFill>
                  <a:schemeClr val="tx1"/>
                </a:solidFill>
                <a:latin typeface="Alexis Marie" pitchFamily="2" charset="0"/>
                <a:ea typeface="Alexis Marie" pitchFamily="2" charset="0"/>
              </a:rPr>
              <a:t>Oct. 2014</a:t>
            </a:r>
          </a:p>
          <a:p>
            <a:pPr algn="r"/>
            <a:r>
              <a:rPr lang="en-CA" b="1" dirty="0" smtClean="0">
                <a:solidFill>
                  <a:schemeClr val="tx1"/>
                </a:solidFill>
                <a:latin typeface="Alexis Marie" pitchFamily="2" charset="0"/>
                <a:ea typeface="Alexis Marie" pitchFamily="2" charset="0"/>
                <a:hlinkClick r:id="rId2"/>
              </a:rPr>
              <a:t>bboks@beaconchristian.org</a:t>
            </a:r>
            <a:endParaRPr lang="en-CA" b="1" dirty="0" smtClean="0">
              <a:solidFill>
                <a:schemeClr val="tx1"/>
              </a:solidFill>
              <a:latin typeface="Alexis Marie" pitchFamily="2" charset="0"/>
              <a:ea typeface="Alexis Marie" pitchFamily="2" charset="0"/>
            </a:endParaRPr>
          </a:p>
          <a:p>
            <a:pPr algn="r"/>
            <a:r>
              <a:rPr lang="en-CA" b="1" dirty="0" smtClean="0">
                <a:solidFill>
                  <a:schemeClr val="tx1"/>
                </a:solidFill>
                <a:latin typeface="Alexis Marie" pitchFamily="2" charset="0"/>
                <a:ea typeface="Alexis Marie" pitchFamily="2" charset="0"/>
              </a:rPr>
              <a:t>www.resourcefulresourceteacher.com</a:t>
            </a:r>
            <a:endParaRPr lang="en-CA" b="1" dirty="0">
              <a:solidFill>
                <a:schemeClr val="tx1"/>
              </a:solidFill>
              <a:latin typeface="Alexis Marie" pitchFamily="2" charset="0"/>
              <a:ea typeface="Alexis Marie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Action Jackson" pitchFamily="2" charset="0"/>
              </a:rPr>
              <a:t>A bit about me</a:t>
            </a:r>
            <a:endParaRPr lang="en-CA" b="1" dirty="0">
              <a:latin typeface="Action Jackso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A grade two teacher</a:t>
            </a:r>
          </a:p>
          <a:p>
            <a:pPr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A resource teacher</a:t>
            </a:r>
          </a:p>
          <a:p>
            <a:pPr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A substitute in every grade</a:t>
            </a:r>
          </a:p>
          <a:p>
            <a:pPr>
              <a:buNone/>
            </a:pPr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pPr>
              <a:buNone/>
            </a:pPr>
            <a:endParaRPr lang="en-CA" b="1" dirty="0">
              <a:latin typeface="Alexis Marie" pitchFamily="2" charset="0"/>
              <a:ea typeface="Alexis Marie" pitchFamily="2" charset="0"/>
            </a:endParaRPr>
          </a:p>
          <a:p>
            <a:pPr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Passionate about Jesus, my husband, my kids, “my kids”, and my dog.</a:t>
            </a:r>
          </a:p>
          <a:p>
            <a:pPr>
              <a:buNone/>
            </a:pPr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pPr>
              <a:buNone/>
            </a:pPr>
            <a:endParaRPr lang="en-CA" b="1" dirty="0" smtClean="0">
              <a:latin typeface="Alexis Marie" pitchFamily="2" charset="0"/>
              <a:ea typeface="Alexis Marie" pitchFamily="2" charset="0"/>
            </a:endParaRPr>
          </a:p>
        </p:txBody>
      </p:sp>
      <p:pic>
        <p:nvPicPr>
          <p:cNvPr id="4" name="Picture 3" descr="DSC025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5157192"/>
            <a:ext cx="1763688" cy="1322766"/>
          </a:xfrm>
          <a:prstGeom prst="rect">
            <a:avLst/>
          </a:prstGeom>
        </p:spPr>
      </p:pic>
      <p:pic>
        <p:nvPicPr>
          <p:cNvPr id="5" name="Picture 4" descr="photo-71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1124744"/>
            <a:ext cx="2376264" cy="3139153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08112"/>
          </a:xfrm>
        </p:spPr>
        <p:txBody>
          <a:bodyPr>
            <a:normAutofit fontScale="90000"/>
          </a:bodyPr>
          <a:lstStyle/>
          <a:p>
            <a:pPr algn="l"/>
            <a:r>
              <a:rPr lang="en-CA" b="1" dirty="0" smtClean="0">
                <a:latin typeface="Action Jackson" pitchFamily="2" charset="0"/>
                <a:ea typeface="Alexis Marie" pitchFamily="2" charset="0"/>
              </a:rPr>
              <a:t>Disclaimer</a:t>
            </a: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/>
            </a:r>
            <a:br>
              <a:rPr lang="en-CA" b="1" dirty="0" smtClean="0">
                <a:latin typeface="Alexis Marie" pitchFamily="2" charset="0"/>
                <a:ea typeface="Alexis Marie" pitchFamily="2" charset="0"/>
              </a:rPr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iPad for Mother’s Day a few years ago, 20 in our school, 4 in the resource room, 3 minis for teachers and now a class set of Chrome books</a:t>
            </a:r>
          </a:p>
          <a:p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No expert but constantly needing to mess around and figure things out</a:t>
            </a:r>
            <a:endParaRPr lang="en-CA" b="1" dirty="0">
              <a:latin typeface="Alexis Marie" pitchFamily="2" charset="0"/>
              <a:ea typeface="Alexis Marie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Action Jackson" pitchFamily="2" charset="0"/>
              </a:rPr>
              <a:t>Survey of the crowd</a:t>
            </a:r>
            <a:endParaRPr lang="en-CA" b="1" dirty="0">
              <a:latin typeface="Action Jackso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412776"/>
            <a:ext cx="7920880" cy="21168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School owns an iPad, more than one iPad</a:t>
            </a:r>
          </a:p>
          <a:p>
            <a:pPr lvl="6">
              <a:buNone/>
            </a:pPr>
            <a:r>
              <a:rPr lang="en-CA" sz="3200" b="1" i="1" dirty="0" smtClean="0">
                <a:latin typeface="Alexis Marie" pitchFamily="2" charset="0"/>
                <a:ea typeface="Alexis Marie" pitchFamily="2" charset="0"/>
              </a:rPr>
              <a:t>OR</a:t>
            </a:r>
          </a:p>
          <a:p>
            <a:pPr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You bring your own personal iPad to school</a:t>
            </a:r>
          </a:p>
          <a:p>
            <a:pPr>
              <a:buNone/>
            </a:pPr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pPr>
              <a:buNone/>
            </a:pPr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pPr lvl="6">
              <a:buNone/>
            </a:pPr>
            <a:endParaRPr lang="en-CA" b="1" i="1" dirty="0" smtClean="0">
              <a:latin typeface="Alexis Marie" pitchFamily="2" charset="0"/>
              <a:ea typeface="Alexis Marie" pitchFamily="2" charset="0"/>
            </a:endParaRPr>
          </a:p>
          <a:p>
            <a:pPr lvl="6">
              <a:buNone/>
            </a:pPr>
            <a:endParaRPr lang="en-CA" b="1" i="1" dirty="0" smtClean="0">
              <a:latin typeface="Alexis Marie" pitchFamily="2" charset="0"/>
              <a:ea typeface="Alexis Marie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691680" y="3501008"/>
            <a:ext cx="547260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55576" y="3717032"/>
            <a:ext cx="83884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>
                <a:latin typeface="Alexis Marie" pitchFamily="2" charset="0"/>
                <a:ea typeface="Alexis Marie" pitchFamily="2" charset="0"/>
              </a:rPr>
              <a:t>You have little experience with an iPad </a:t>
            </a:r>
          </a:p>
          <a:p>
            <a:r>
              <a:rPr lang="en-CA" sz="3200" b="1" dirty="0" smtClean="0">
                <a:latin typeface="Alexis Marie" pitchFamily="2" charset="0"/>
                <a:ea typeface="Alexis Marie" pitchFamily="2" charset="0"/>
              </a:rPr>
              <a:t>You are just getting started</a:t>
            </a:r>
          </a:p>
          <a:p>
            <a:pPr lvl="6">
              <a:buNone/>
            </a:pPr>
            <a:r>
              <a:rPr lang="en-CA" sz="3200" b="1" i="1" dirty="0" smtClean="0">
                <a:latin typeface="Alexis Marie" pitchFamily="2" charset="0"/>
                <a:ea typeface="Alexis Marie" pitchFamily="2" charset="0"/>
              </a:rPr>
              <a:t>OR</a:t>
            </a:r>
          </a:p>
          <a:p>
            <a:r>
              <a:rPr lang="en-CA" sz="3200" b="1" dirty="0" smtClean="0">
                <a:latin typeface="Alexis Marie" pitchFamily="2" charset="0"/>
                <a:ea typeface="Alexis Marie" pitchFamily="2" charset="0"/>
              </a:rPr>
              <a:t>You’ve been messing around with an iPad or Apple product quite a bit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Action Jackson" pitchFamily="2" charset="0"/>
              </a:rPr>
              <a:t>Goals for today</a:t>
            </a:r>
            <a:endParaRPr lang="en-CA" b="1" dirty="0">
              <a:latin typeface="Action Jackso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Get you thinking about the different ways in which technology can help differentiate your instruction</a:t>
            </a:r>
          </a:p>
          <a:p>
            <a:endParaRPr lang="en-CA" b="1" dirty="0">
              <a:latin typeface="Alexis Marie" pitchFamily="2" charset="0"/>
              <a:ea typeface="Alexis Marie" pitchFamily="2" charset="0"/>
            </a:endParaRP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Get you experiencing some examples of apps I think fall into some very useful categories</a:t>
            </a:r>
          </a:p>
          <a:p>
            <a:endParaRPr lang="en-CA" b="1" dirty="0">
              <a:latin typeface="Alexis Marie" pitchFamily="2" charset="0"/>
              <a:ea typeface="Alexis Marie" pitchFamily="2" charset="0"/>
            </a:endParaRP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Experience how an app could be used specifically to help a struggling student</a:t>
            </a:r>
            <a:endParaRPr lang="en-CA" b="1" dirty="0">
              <a:latin typeface="Alexis Marie" pitchFamily="2" charset="0"/>
              <a:ea typeface="Alexis Marie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Action Jackson" pitchFamily="2" charset="0"/>
              </a:rPr>
              <a:t>Is it fair?</a:t>
            </a:r>
            <a:endParaRPr lang="en-CA" b="1" dirty="0">
              <a:latin typeface="Action Jackson" pitchFamily="2" charset="0"/>
            </a:endParaRPr>
          </a:p>
        </p:txBody>
      </p:sp>
      <p:pic>
        <p:nvPicPr>
          <p:cNvPr id="4" name="Content Placeholder 3" descr="equality-vs-justice-300x2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507347"/>
            <a:ext cx="5544616" cy="467595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5400" b="1" dirty="0" smtClean="0">
                <a:latin typeface="Action Jackson" pitchFamily="2" charset="0"/>
              </a:rPr>
              <a:t>UDL</a:t>
            </a:r>
            <a:endParaRPr lang="en-CA" sz="5400" b="1" dirty="0">
              <a:latin typeface="Action Jackso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CA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exis Marie" pitchFamily="2" charset="0"/>
                <a:ea typeface="Alexis Marie" pitchFamily="2" charset="0"/>
              </a:rPr>
              <a:t>Universal Design for learning</a:t>
            </a:r>
          </a:p>
          <a:p>
            <a:pPr algn="ctr">
              <a:buNone/>
            </a:pPr>
            <a:endParaRPr lang="en-CA" b="1" dirty="0">
              <a:latin typeface="Alexis Marie" pitchFamily="2" charset="0"/>
              <a:ea typeface="Alexis Marie" pitchFamily="2" charset="0"/>
            </a:endParaRPr>
          </a:p>
          <a:p>
            <a:pPr algn="ctr"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“many accommodations are useful for</a:t>
            </a:r>
          </a:p>
          <a:p>
            <a:pPr algn="ctr"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some and good for all”</a:t>
            </a:r>
          </a:p>
          <a:p>
            <a:pPr algn="ctr">
              <a:buNone/>
            </a:pPr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pPr algn="ctr">
              <a:buNone/>
            </a:pPr>
            <a:r>
              <a:rPr lang="en-CA" sz="1800" b="1" dirty="0" err="1" smtClean="0">
                <a:latin typeface="Alexis Marie" pitchFamily="2" charset="0"/>
                <a:ea typeface="Alexis Marie" pitchFamily="2" charset="0"/>
              </a:rPr>
              <a:t>Maich</a:t>
            </a:r>
            <a:r>
              <a:rPr lang="en-CA" sz="1800" b="1" dirty="0" smtClean="0">
                <a:latin typeface="Alexis Marie" pitchFamily="2" charset="0"/>
                <a:ea typeface="Alexis Marie" pitchFamily="2" charset="0"/>
              </a:rPr>
              <a:t> and </a:t>
            </a:r>
            <a:r>
              <a:rPr lang="en-CA" sz="1800" b="1" dirty="0" err="1" smtClean="0">
                <a:latin typeface="Alexis Marie" pitchFamily="2" charset="0"/>
                <a:ea typeface="Alexis Marie" pitchFamily="2" charset="0"/>
              </a:rPr>
              <a:t>Sider</a:t>
            </a:r>
            <a:r>
              <a:rPr lang="en-CA" sz="1800" b="1" dirty="0" smtClean="0">
                <a:latin typeface="Alexis Marie" pitchFamily="2" charset="0"/>
                <a:ea typeface="Alexis Marie" pitchFamily="2" charset="0"/>
              </a:rPr>
              <a:t>, 2014</a:t>
            </a:r>
          </a:p>
          <a:p>
            <a:pPr algn="ctr">
              <a:buNone/>
            </a:pPr>
            <a:r>
              <a:rPr lang="en-CA" sz="1800" b="1" dirty="0" smtClean="0">
                <a:latin typeface="Alexis Marie" pitchFamily="2" charset="0"/>
                <a:ea typeface="Alexis Marie" pitchFamily="2" charset="0"/>
              </a:rPr>
              <a:t>What Works? Research Into Practice, Feb. 2014</a:t>
            </a:r>
          </a:p>
          <a:p>
            <a:pPr algn="ctr">
              <a:buNone/>
            </a:pPr>
            <a:endParaRPr lang="en-CA" sz="2000" b="1" dirty="0" smtClean="0">
              <a:latin typeface="Alexis Marie" pitchFamily="2" charset="0"/>
              <a:ea typeface="Alexis Marie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Common classroom uses:</a:t>
            </a:r>
            <a:br>
              <a:rPr lang="en-CA" b="1" dirty="0" smtClean="0">
                <a:latin typeface="Alexis Marie" pitchFamily="2" charset="0"/>
                <a:ea typeface="Alexis Marie" pitchFamily="2" charset="0"/>
              </a:rPr>
            </a:br>
            <a:endParaRPr lang="en-CA" b="1" dirty="0">
              <a:latin typeface="Alexis Marie" pitchFamily="2" charset="0"/>
              <a:ea typeface="Alexis Marie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686800" cy="3917032"/>
          </a:xfrm>
        </p:spPr>
        <p:txBody>
          <a:bodyPr>
            <a:normAutofit lnSpcReduction="10000"/>
          </a:bodyPr>
          <a:lstStyle/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Review games</a:t>
            </a: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Motivation</a:t>
            </a: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Movies (</a:t>
            </a:r>
            <a:r>
              <a:rPr lang="en-CA" b="1" dirty="0" err="1" smtClean="0">
                <a:latin typeface="Alexis Marie" pitchFamily="2" charset="0"/>
                <a:ea typeface="Alexis Marie" pitchFamily="2" charset="0"/>
              </a:rPr>
              <a:t>iMovie</a:t>
            </a: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) and Music (</a:t>
            </a:r>
            <a:r>
              <a:rPr lang="en-CA" b="1" dirty="0" err="1" smtClean="0">
                <a:latin typeface="Alexis Marie" pitchFamily="2" charset="0"/>
                <a:ea typeface="Alexis Marie" pitchFamily="2" charset="0"/>
              </a:rPr>
              <a:t>GarageBand</a:t>
            </a: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)</a:t>
            </a:r>
          </a:p>
          <a:p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pPr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			HOW IS IT USED IN YOUR SCHOOL?</a:t>
            </a:r>
          </a:p>
          <a:p>
            <a:pPr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			</a:t>
            </a:r>
          </a:p>
          <a:p>
            <a:pPr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			HELPFUL APPS (write on chart paper)</a:t>
            </a:r>
            <a:endParaRPr lang="en-CA" b="1" dirty="0">
              <a:latin typeface="Alexis Marie" pitchFamily="2" charset="0"/>
              <a:ea typeface="Alexis Marie" pitchFamily="2" charset="0"/>
            </a:endParaRPr>
          </a:p>
        </p:txBody>
      </p:sp>
      <p:pic>
        <p:nvPicPr>
          <p:cNvPr id="5" name="Picture 4" descr="workshop chart paper lad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5589240"/>
            <a:ext cx="973832" cy="1017113"/>
          </a:xfrm>
          <a:prstGeom prst="rect">
            <a:avLst/>
          </a:prstGeom>
        </p:spPr>
      </p:pic>
      <p:pic>
        <p:nvPicPr>
          <p:cNvPr id="6" name="Picture 5" descr="post-it-note-m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68" y="3717032"/>
            <a:ext cx="815205" cy="72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Action Jackson" pitchFamily="2" charset="0"/>
              </a:rPr>
              <a:t>Classroom Management</a:t>
            </a:r>
            <a:endParaRPr lang="en-CA" dirty="0">
              <a:latin typeface="Action Jackso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Its a tool.  When a tool is not useful, it gets put away.</a:t>
            </a:r>
          </a:p>
          <a:p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Turn upside-down.  You need a case that will ensure no scratching.</a:t>
            </a:r>
          </a:p>
          <a:p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Penalty.  Two minutes.</a:t>
            </a:r>
          </a:p>
          <a:p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Crust of the bread </a:t>
            </a:r>
            <a:r>
              <a:rPr lang="en-CA" b="1" dirty="0" err="1" smtClean="0">
                <a:latin typeface="Alexis Marie" pitchFamily="2" charset="0"/>
                <a:ea typeface="Alexis Marie" pitchFamily="2" charset="0"/>
              </a:rPr>
              <a:t>vs</a:t>
            </a: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 middle of the bread.  Save the best for last.</a:t>
            </a:r>
          </a:p>
          <a:p>
            <a:endParaRPr lang="en-CA" b="1" dirty="0" smtClean="0">
              <a:latin typeface="Alexis Marie" pitchFamily="2" charset="0"/>
              <a:ea typeface="Alexis Marie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Autofit/>
          </a:bodyPr>
          <a:lstStyle/>
          <a:p>
            <a:r>
              <a:rPr lang="en-CA" sz="8800" b="1" dirty="0" smtClean="0">
                <a:latin typeface="Action Jackson" pitchFamily="2" charset="0"/>
                <a:ea typeface="Alexis Marie" pitchFamily="2" charset="0"/>
              </a:rPr>
              <a:t>Today</a:t>
            </a:r>
            <a:endParaRPr lang="en-CA" sz="8800" b="1" dirty="0">
              <a:latin typeface="Action Jackson" pitchFamily="2" charset="0"/>
              <a:ea typeface="Alexis Marie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</p:spPr>
        <p:txBody>
          <a:bodyPr>
            <a:normAutofit lnSpcReduction="10000"/>
          </a:bodyPr>
          <a:lstStyle/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Help with Careless Errors in Math</a:t>
            </a: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Speech to Text</a:t>
            </a: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Text to Speech</a:t>
            </a: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Word Predicting and Word Processing</a:t>
            </a: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Studying</a:t>
            </a: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Alternative Curriculum (such as speech, language, fine motor control, memory boosting, ELL, etc.)</a:t>
            </a:r>
            <a:endParaRPr lang="en-CA" b="1" dirty="0">
              <a:latin typeface="Alexis Marie" pitchFamily="2" charset="0"/>
              <a:ea typeface="Alexis Marie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>
                <a:latin typeface="Action Jackson" pitchFamily="2" charset="0"/>
                <a:ea typeface="Alexis Marie" pitchFamily="2" charset="0"/>
              </a:rPr>
              <a:t>Things to keep in mind</a:t>
            </a:r>
            <a:endParaRPr lang="en-CA" b="1" dirty="0">
              <a:latin typeface="Action Jackson" pitchFamily="2" charset="0"/>
              <a:ea typeface="Alexis Marie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412776"/>
            <a:ext cx="7056784" cy="4525963"/>
          </a:xfr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Cost</a:t>
            </a: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Covers</a:t>
            </a: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Headphones    </a:t>
            </a:r>
            <a:r>
              <a:rPr lang="en-CA" b="1" dirty="0" smtClean="0">
                <a:latin typeface="Alexis Marie" pitchFamily="2" charset="0"/>
                <a:ea typeface="Alexis Marie" pitchFamily="2" charset="0"/>
                <a:hlinkClick r:id="rId2"/>
              </a:rPr>
              <a:t>Multi Headphone Splitter</a:t>
            </a: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  </a:t>
            </a: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Clear expectations</a:t>
            </a: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Try it yourself first.  Be sure to make “mistakes” (perhaps make a tip sheet). </a:t>
            </a: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How will you print or share </a:t>
            </a:r>
          </a:p>
          <a:p>
            <a:endParaRPr lang="en-CA" dirty="0"/>
          </a:p>
        </p:txBody>
      </p:sp>
      <p:pic>
        <p:nvPicPr>
          <p:cNvPr id="4" name="Picture 2" descr="http://ecx.images-amazon.com/images/I/71eX%2B7nFe8L._SL1500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2276872"/>
            <a:ext cx="936104" cy="9361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en-CA" dirty="0" smtClean="0">
                <a:latin typeface="Action Jackson" pitchFamily="2" charset="0"/>
              </a:rPr>
              <a:t>Hand out </a:t>
            </a:r>
            <a:r>
              <a:rPr lang="en-CA" dirty="0" err="1" smtClean="0">
                <a:latin typeface="Action Jackson" pitchFamily="2" charset="0"/>
              </a:rPr>
              <a:t>ipads</a:t>
            </a:r>
            <a:r>
              <a:rPr lang="en-CA" dirty="0" smtClean="0">
                <a:latin typeface="Action Jackson" pitchFamily="2" charset="0"/>
              </a:rPr>
              <a:t/>
            </a:r>
            <a:br>
              <a:rPr lang="en-CA" dirty="0" smtClean="0">
                <a:latin typeface="Action Jackson" pitchFamily="2" charset="0"/>
              </a:rPr>
            </a:br>
            <a:r>
              <a:rPr lang="en-CA" dirty="0" smtClean="0">
                <a:latin typeface="Action Jackson" pitchFamily="2" charset="0"/>
              </a:rPr>
              <a:t>(one for every two people)</a:t>
            </a:r>
            <a:endParaRPr lang="en-CA" dirty="0">
              <a:latin typeface="Action Jackson" pitchFamily="2" charset="0"/>
            </a:endParaRPr>
          </a:p>
        </p:txBody>
      </p:sp>
      <p:pic>
        <p:nvPicPr>
          <p:cNvPr id="4" name="Content Placeholder 3" descr="2013_start_diagram_fron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1700808"/>
            <a:ext cx="407808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980728"/>
            <a:ext cx="6048672" cy="792088"/>
          </a:xfrm>
        </p:spPr>
        <p:txBody>
          <a:bodyPr>
            <a:normAutofit fontScale="90000"/>
          </a:bodyPr>
          <a:lstStyle/>
          <a:p>
            <a:r>
              <a:rPr lang="en-CA" sz="4000" b="1" dirty="0" smtClean="0">
                <a:latin typeface="Action Jackson" pitchFamily="2" charset="0"/>
                <a:ea typeface="Alexis Marie" pitchFamily="2" charset="0"/>
              </a:rPr>
              <a:t>Mrs. Boks folder</a:t>
            </a:r>
            <a:r>
              <a:rPr lang="en-CA" sz="5300" b="1" dirty="0" smtClean="0">
                <a:latin typeface="Action Jackson" pitchFamily="2" charset="0"/>
                <a:ea typeface="Alexis Marie" pitchFamily="2" charset="0"/>
              </a:rPr>
              <a:t/>
            </a:r>
            <a:br>
              <a:rPr lang="en-CA" sz="5300" b="1" dirty="0" smtClean="0">
                <a:latin typeface="Action Jackson" pitchFamily="2" charset="0"/>
                <a:ea typeface="Alexis Marie" pitchFamily="2" charset="0"/>
              </a:rPr>
            </a:br>
            <a:r>
              <a:rPr lang="en-CA" sz="5300" b="1" dirty="0" smtClean="0">
                <a:latin typeface="Action Jackson" pitchFamily="2" charset="0"/>
                <a:ea typeface="Alexis Marie" pitchFamily="2" charset="0"/>
              </a:rPr>
              <a:t>Math</a:t>
            </a:r>
            <a:br>
              <a:rPr lang="en-CA" sz="5300" b="1" dirty="0" smtClean="0">
                <a:latin typeface="Action Jackson" pitchFamily="2" charset="0"/>
                <a:ea typeface="Alexis Marie" pitchFamily="2" charset="0"/>
              </a:rPr>
            </a:br>
            <a:r>
              <a:rPr lang="en-CA" sz="3200" b="1" u="sng" dirty="0" smtClean="0">
                <a:latin typeface="Alexis Marie" pitchFamily="2" charset="0"/>
                <a:ea typeface="Alexis Marie" pitchFamily="2" charset="0"/>
              </a:rPr>
              <a:t>Big Calc Free</a:t>
            </a:r>
            <a:r>
              <a:rPr lang="en-CA" sz="3200" b="1" dirty="0" smtClean="0">
                <a:latin typeface="Alexis Marie" pitchFamily="2" charset="0"/>
                <a:ea typeface="Alexis Marie" pitchFamily="2" charset="0"/>
              </a:rPr>
              <a:t> (talking mode $1.99)</a:t>
            </a: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/>
            </a:r>
            <a:br>
              <a:rPr lang="en-CA" b="1" dirty="0" smtClean="0">
                <a:latin typeface="Alexis Marie" pitchFamily="2" charset="0"/>
                <a:ea typeface="Alexis Marie" pitchFamily="2" charset="0"/>
              </a:rPr>
            </a:br>
            <a:endParaRPr lang="en-CA" b="1" dirty="0">
              <a:latin typeface="Alexis Marie" pitchFamily="2" charset="0"/>
              <a:ea typeface="Alexis Marie" pitchFamily="2" charset="0"/>
            </a:endParaRPr>
          </a:p>
        </p:txBody>
      </p:sp>
      <p:pic>
        <p:nvPicPr>
          <p:cNvPr id="4" name="Content Placeholder 3" descr="Workshop calc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2658926" cy="3545235"/>
          </a:xfrm>
        </p:spPr>
      </p:pic>
      <p:pic>
        <p:nvPicPr>
          <p:cNvPr id="5" name="Picture 4" descr="workshop calc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2204864"/>
            <a:ext cx="3676650" cy="3476625"/>
          </a:xfrm>
          <a:prstGeom prst="rect">
            <a:avLst/>
          </a:prstGeom>
        </p:spPr>
      </p:pic>
      <p:pic>
        <p:nvPicPr>
          <p:cNvPr id="6" name="Picture 5" descr="workshop ipa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4581128"/>
            <a:ext cx="1027204" cy="1011154"/>
          </a:xfrm>
          <a:prstGeom prst="rect">
            <a:avLst/>
          </a:prstGeom>
        </p:spPr>
      </p:pic>
      <p:pic>
        <p:nvPicPr>
          <p:cNvPr id="7" name="Picture 6" descr="workshop chart paper lad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940632">
            <a:off x="2859816" y="5600726"/>
            <a:ext cx="973832" cy="101711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563888" y="6021288"/>
            <a:ext cx="24450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dirty="0" smtClean="0">
                <a:latin typeface="Action Jackson" pitchFamily="2" charset="0"/>
              </a:rPr>
              <a:t>Uses in the classroom?</a:t>
            </a:r>
            <a:endParaRPr lang="en-CA" dirty="0">
              <a:latin typeface="Action Jackso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51720" y="4869160"/>
            <a:ext cx="1827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dirty="0" smtClean="0">
                <a:latin typeface="Action Jackson" pitchFamily="2" charset="0"/>
              </a:rPr>
              <a:t>Try it out!</a:t>
            </a:r>
            <a:endParaRPr lang="en-CA" dirty="0">
              <a:latin typeface="Action Jackso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Action Jackson" pitchFamily="2" charset="0"/>
                <a:ea typeface="Alexis Marie" pitchFamily="2" charset="0"/>
              </a:rPr>
              <a:t>Text to speech</a:t>
            </a:r>
            <a:endParaRPr lang="en-CA" b="1" dirty="0">
              <a:latin typeface="Action Jackson" pitchFamily="2" charset="0"/>
              <a:ea typeface="Alexis Marie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															ACCESSIBILITY</a:t>
            </a:r>
            <a:endParaRPr lang="en-CA" b="1" dirty="0">
              <a:latin typeface="Alexis Marie" pitchFamily="2" charset="0"/>
              <a:ea typeface="Alexis Marie" pitchFamily="2" charset="0"/>
            </a:endParaRPr>
          </a:p>
        </p:txBody>
      </p:sp>
      <p:pic>
        <p:nvPicPr>
          <p:cNvPr id="4" name="Picture 3" descr="workshop accessibilit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2276872"/>
            <a:ext cx="3664108" cy="3430633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cxnSp>
        <p:nvCxnSpPr>
          <p:cNvPr id="6" name="Straight Arrow Connector 5"/>
          <p:cNvCxnSpPr/>
          <p:nvPr/>
        </p:nvCxnSpPr>
        <p:spPr>
          <a:xfrm flipH="1">
            <a:off x="4788024" y="2348880"/>
            <a:ext cx="2304256" cy="7200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Settings – General - Accessibility</a:t>
            </a:r>
            <a:endParaRPr lang="en-CA" b="1" dirty="0">
              <a:latin typeface="Alexis Marie" pitchFamily="2" charset="0"/>
              <a:ea typeface="Alexis Marie" pitchFamily="2" charset="0"/>
            </a:endParaRPr>
          </a:p>
        </p:txBody>
      </p:sp>
      <p:pic>
        <p:nvPicPr>
          <p:cNvPr id="4" name="Content Placeholder 3" descr="workshop accessibility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46793" y="1844824"/>
            <a:ext cx="6205527" cy="35390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Speak Selection </a:t>
            </a:r>
            <a:r>
              <a:rPr lang="en-CA" sz="2700" dirty="0" smtClean="0">
                <a:latin typeface="Alexis Marie" pitchFamily="2" charset="0"/>
                <a:ea typeface="Alexis Marie" pitchFamily="2" charset="0"/>
              </a:rPr>
              <a:t>(not “</a:t>
            </a:r>
            <a:r>
              <a:rPr lang="en-CA" sz="2700" dirty="0" err="1" smtClean="0">
                <a:latin typeface="Alexis Marie" pitchFamily="2" charset="0"/>
                <a:ea typeface="Alexis Marie" pitchFamily="2" charset="0"/>
              </a:rPr>
              <a:t>VoiceOver</a:t>
            </a:r>
            <a:r>
              <a:rPr lang="en-CA" sz="2700" dirty="0" smtClean="0">
                <a:latin typeface="Alexis Marie" pitchFamily="2" charset="0"/>
                <a:ea typeface="Alexis Marie" pitchFamily="2" charset="0"/>
              </a:rPr>
              <a:t>”)– </a:t>
            </a: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Speaking Rate </a:t>
            </a:r>
            <a:endParaRPr lang="en-CA" b="1" dirty="0">
              <a:latin typeface="Alexis Marie" pitchFamily="2" charset="0"/>
              <a:ea typeface="Alexis Marie" pitchFamily="2" charset="0"/>
            </a:endParaRPr>
          </a:p>
        </p:txBody>
      </p:sp>
      <p:pic>
        <p:nvPicPr>
          <p:cNvPr id="5" name="Picture 4" descr="Presentation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2" y="1268760"/>
            <a:ext cx="3970086" cy="3312368"/>
          </a:xfrm>
          <a:prstGeom prst="rect">
            <a:avLst/>
          </a:prstGeom>
        </p:spPr>
      </p:pic>
      <p:pic>
        <p:nvPicPr>
          <p:cNvPr id="8" name="Content Placeholder 7" descr="Presentation2.pn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716016" y="3429000"/>
            <a:ext cx="3960440" cy="2952328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2339752" y="1124744"/>
            <a:ext cx="1368152" cy="151216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7308304" y="1268760"/>
            <a:ext cx="800472" cy="339276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 descr="Presentation3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1720" y="116632"/>
            <a:ext cx="6840760" cy="4824536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0" y="1916833"/>
            <a:ext cx="2088232" cy="93610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  <a:cs typeface="Times New Roman" pitchFamily="18" charset="0"/>
              </a:rPr>
              <a:t>Open a link in safari or</a:t>
            </a:r>
          </a:p>
          <a:p>
            <a:pPr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  <a:cs typeface="Times New Roman" pitchFamily="18" charset="0"/>
              </a:rPr>
              <a:t>any document that can</a:t>
            </a:r>
          </a:p>
          <a:p>
            <a:pPr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  <a:cs typeface="Times New Roman" pitchFamily="18" charset="0"/>
              </a:rPr>
              <a:t>be highlighted</a:t>
            </a:r>
            <a:endParaRPr lang="en-CA" b="1" dirty="0">
              <a:latin typeface="Alexis Marie" pitchFamily="2" charset="0"/>
              <a:ea typeface="Alexis Marie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6056" y="5085184"/>
            <a:ext cx="25922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Highlight text by holding a finger on it.  You may have to adjust the amount highlighted.  “Speak” should now be one of the choices.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CA" dirty="0" smtClean="0">
                <a:latin typeface="cinnamon cake" pitchFamily="2" charset="0"/>
                <a:ea typeface="Calibri" pitchFamily="34" charset="0"/>
                <a:cs typeface="Times New Roman" pitchFamily="18" charset="0"/>
              </a:rPr>
              <a:t> </a:t>
            </a:r>
            <a:endParaRPr lang="en-CA" sz="4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419872" y="0"/>
            <a:ext cx="3816424" cy="6926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/>
          <p:cNvSpPr/>
          <p:nvPr/>
        </p:nvSpPr>
        <p:spPr>
          <a:xfrm>
            <a:off x="3275856" y="2780928"/>
            <a:ext cx="3672408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979712" y="620688"/>
            <a:ext cx="1656184" cy="158417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5364088" y="4221088"/>
            <a:ext cx="936104" cy="9361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Content Placeholder 3" descr="workshop ipa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404664"/>
            <a:ext cx="1026671" cy="10100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3728" y="1988840"/>
            <a:ext cx="612068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sz="3200" b="1" dirty="0" smtClean="0">
                <a:latin typeface="Alexis Marie" pitchFamily="2" charset="0"/>
                <a:ea typeface="Alexis Marie" pitchFamily="2" charset="0"/>
              </a:rPr>
              <a:t>Go to </a:t>
            </a:r>
            <a:r>
              <a:rPr lang="en-CA" sz="3200" b="1" u="sng" dirty="0" err="1" smtClean="0">
                <a:latin typeface="Alexis Marie" pitchFamily="2" charset="0"/>
                <a:ea typeface="Alexis Marie" pitchFamily="2" charset="0"/>
              </a:rPr>
              <a:t>iBooks</a:t>
            </a:r>
            <a:r>
              <a:rPr lang="en-CA" sz="3200" b="1" dirty="0" smtClean="0">
                <a:latin typeface="Alexis Marie" pitchFamily="2" charset="0"/>
                <a:ea typeface="Alexis Marie" pitchFamily="2" charset="0"/>
              </a:rPr>
              <a:t> on your iPad.  </a:t>
            </a:r>
          </a:p>
          <a:p>
            <a:pPr>
              <a:buFont typeface="Arial" pitchFamily="34" charset="0"/>
              <a:buChar char="•"/>
            </a:pPr>
            <a:r>
              <a:rPr lang="en-CA" sz="3200" b="1" dirty="0" smtClean="0">
                <a:latin typeface="Alexis Marie" pitchFamily="2" charset="0"/>
                <a:ea typeface="Alexis Marie" pitchFamily="2" charset="0"/>
              </a:rPr>
              <a:t>Open “What Works, Research Into Practice” from the Ministry of Education.</a:t>
            </a:r>
          </a:p>
          <a:p>
            <a:pPr>
              <a:buFont typeface="Arial" pitchFamily="34" charset="0"/>
              <a:buChar char="•"/>
            </a:pPr>
            <a:r>
              <a:rPr lang="en-CA" sz="3200" b="1" dirty="0" smtClean="0">
                <a:latin typeface="Alexis Marie" pitchFamily="2" charset="0"/>
                <a:ea typeface="Alexis Marie" pitchFamily="2" charset="0"/>
              </a:rPr>
              <a:t>Highlight text and select “speak”.</a:t>
            </a:r>
          </a:p>
          <a:p>
            <a:pPr>
              <a:buFont typeface="Arial" pitchFamily="34" charset="0"/>
              <a:buChar char="•"/>
            </a:pPr>
            <a:endParaRPr lang="en-CA" sz="3200" b="1" dirty="0" smtClean="0">
              <a:latin typeface="Alexis Marie" pitchFamily="2" charset="0"/>
              <a:ea typeface="Alexis Marie" pitchFamily="2" charset="0"/>
            </a:endParaRPr>
          </a:p>
          <a:p>
            <a:r>
              <a:rPr lang="en-CA" sz="3200" b="1" i="1" dirty="0" smtClean="0">
                <a:latin typeface="Alexis Marie" pitchFamily="2" charset="0"/>
                <a:ea typeface="Alexis Marie" pitchFamily="2" charset="0"/>
              </a:rPr>
              <a:t>Done early?</a:t>
            </a:r>
          </a:p>
          <a:p>
            <a:r>
              <a:rPr lang="en-CA" sz="3200" b="1" dirty="0" smtClean="0">
                <a:latin typeface="Alexis Marie" pitchFamily="2" charset="0"/>
                <a:ea typeface="Alexis Marie" pitchFamily="2" charset="0"/>
              </a:rPr>
              <a:t>Try “Safari” and your local newspaper</a:t>
            </a:r>
            <a:r>
              <a:rPr lang="en-CA" sz="3200" dirty="0" smtClean="0">
                <a:latin typeface="Alexis Marie" pitchFamily="2" charset="0"/>
                <a:ea typeface="Alexis Marie" pitchFamily="2" charset="0"/>
              </a:rPr>
              <a:t>.</a:t>
            </a:r>
          </a:p>
          <a:p>
            <a:endParaRPr lang="en-CA" dirty="0">
              <a:latin typeface="Alexis Marie" pitchFamily="2" charset="0"/>
              <a:ea typeface="Alexis Marie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19672" y="476672"/>
            <a:ext cx="1827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dirty="0" smtClean="0">
                <a:latin typeface="Action Jackson" pitchFamily="2" charset="0"/>
              </a:rPr>
              <a:t>Try it out!</a:t>
            </a:r>
            <a:endParaRPr lang="en-CA" dirty="0">
              <a:latin typeface="Action Jackson" pitchFamily="2" charset="0"/>
            </a:endParaRPr>
          </a:p>
        </p:txBody>
      </p:sp>
      <p:pic>
        <p:nvPicPr>
          <p:cNvPr id="14338" name="Picture 2" descr="https://encrypted-tbn0.gstatic.com/images?q=tbn:ANd9GcRIE87VkxPZBMXXVLpesd9AA2M_MqhOPrWS-73me68g7rQlXllTOm4Rb6U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412776"/>
            <a:ext cx="665187" cy="665187"/>
          </a:xfrm>
          <a:prstGeom prst="rect">
            <a:avLst/>
          </a:prstGeom>
          <a:noFill/>
        </p:spPr>
      </p:pic>
      <p:sp>
        <p:nvSpPr>
          <p:cNvPr id="14340" name="AutoShape 4" descr="data:image/jpeg;base64,/9j/4AAQSkZJRgABAQAAAQABAAD/2wCEAAkGBxQSEhUUExQUFhUXGBwVGRcYFBwUFxcXFRYWFxQXHBgYHCggGBwlHBQUIjEhJSkrLi4uFx8zODMsNygtLisBCgoKDg0OGhAQGy8mICUuLSw0NDcsNCwtLCwuLywsLDQvNC8sLCwsNCwsNC8sLCw1LCwsLC0sLCwsLCssLCwsLP/AABEIAOwA1gMBIgACEQEDEQH/xAAcAAABBQEBAQAAAAAAAAAAAAAAAwQFBgcCAQj/xABGEAABAwEFBAcFBAgEBgMAAAABAAIDEQQFEiExBkFRYRMiMnGBkaEHQlKxwRQjYtEzQ1NygqLh8BWSsvEWJERjwtIlVHP/xAAaAQEAAwEBAQAAAAAAAAAAAAAAAwQFAgEG/8QAMBEAAgIBAwEECgMAAwAAAAAAAAECAxEEEiExBUGx8BMiMlFhcYGRodEUweEjQvH/2gAMAwEAAhEDEQA/ANxQhCAEIQgBCEIAQhCAE2tVuZH2jmMzoKDmTk3xKLytPRxPeNWtJHfu9aKr3BA+UGQ9Z5c6jnZhoBLchpiNCSeYGgQExJtDG3OhI4jMeenqntgvOObsOBPDQ/17wkvskv7RV++bM6JwlaA2QOGbeqHVqASBvBpnvFQUBcUJCwWjpIo5NMbGv/zNB+qXQAhCEAIQhACEIQAhCEAIQhACEIQAhCEAIQhACEIQAhCEAIQhANbzhxxPbxaR5j5qp3LezrKHMmoGVLg4nCDxwuOQP4SRyVltV8xsOEEvd8LBi8zoFGusEszq4WxNOtesT4HL0QEbY77htEfSyyPqalrGyFjWN90dUippSpO9Qjb/AJp5DZ2kGNtS2V7s2B1WnX9I4AnD+9U6K1XTsfBFrGw578/RTTbsiBqGNFNKCiAa2S9II42M6RvVaGilTQAUAyHJKf47Z/2g8j+Sd/ZIx7jfILw2eP4WeQQCDL6gP61niafNOorQx3Zc09zgfkmz7tgdqxnkmU2zUBzALTxa4oCbQqy+6bTFnBaHfuv6w9apP/iKeHK0Q1HxM/IoC1IUddl9wz/o3jF8JycPA/RSKAEIQgBCEIAQhCAEIQgBCEIAQhCAELwlQFsvd8zjFZd2Tpdw44ePegJC8b3ZF1c3POjG5nx4JkLHNaM5ndGz9m3XxKdXZdTIs+086uOZJXF639FBkTid8I+p3IB7ZLEyIUY0Dnv803tt9Qxdp4J4DMrOdoduyajF/Cz6lU117Wm0uLYWuPHCK07zoPEoDV7w25Yzsho5ud9AqzbvaKf2vg0Kox7MSuNZ5mN/C2sz/wCXqjzUhBspANWzP/eeIx5NBPqgFJ9va75D/Emx235O/wAykGbPWYf9PGf3pJHf+a7/AMEs/wD9aD+f/wB0Awj23H4x/EpKy7dcJXN7803fs7ZT+oA/cme35uKaT7JQHsumj7w2Vv0KAt1i22l3OjkHA9UqYg2xidlMx0dd5GJvmFlE2yVoZnC5ko/A7C//ACPofKqaw3tPC7A/FUateKHyKA1+2XNZ7SMcLmg6gsP5aJrDftqsZwzgzRfF74HI7+4qg3dfLSasc6F/FpoD3jQqzwbUuAw2pgew5dIwerm/kgNGui94rSzFE8O4jRzeRGoT9ZPPZCwi0WKSm+rTXwI3jkVbNk9smWk9FMBHON2jX828+SAtiEIQAhCEAIQhACEIQAvCaar1VHaO9HTyfZYTl+tcP9APz8uKA6ttvfbHmKEkQjJ7/j4gcvmpuyQMhZRtGtGp08SmdiiZBHQUDWipP1VO2s2oqC1pozcN7uZ5ICT2l2wDQWxnC3e7ef3fzWb2m8prU/o4WuNc8taby47hzK6stiktbi97sMTTRzqV/gYPedy3b1Z4LLHDHSgjiGZBObvxSO392g3BAQl27Msb1pPvn/CCRE3vdrJ4UClrZaYoGDpZGMYNGCkbPBo18imLLzltTnMsjcEYq02h4o0OGXUac3780/u3ZyGMh8lZ5v2kvWIr8LdGqzDTv/tx4kbs9wxjvWWR2GzWWRwGXSOHRR94c7tDuUndN02qQn7RLCyuYbGC4imoqTmpV8/5dykmXO50YkikDzqAARXjSu/kV3KEEsYPItt5Ki3ZMHt221ONa9VzYx3UA0SrtkIsRIntYrX9dkK8qKbsrm0kBZ12tJBJOVCKjDpoT5JuydSqT8o5cSK/4VLWkR2y0A1FC8NkpSvGmuXkm77stsY6r4Z+8GJ1PDKqn+mXYkTKl1Sf08s56dGVaa9uicG2iGSI5dYtxMqRoHtyKkTJHOyjgyZmnWIdT914zafFSsktQQcxvBzB8Cq9admo2lz7K42eQ8M4iecZy8uOihnVB+zx4fvxO4za6kbeOyFauszid/QvPXH7rtH92RUPZLfJES1wOWRa4UI5EHRWGC+XRPbFa2iN57Lx+ied2F/unkVLXld8dqH3uTxk2YDrDgHj3mqtODi8MlTT6Festoc09JZnUPvRnsu8EtNMy1DE37uZuZboQRvaVEWyxS2WTC8UOoIza4bnNO8JSUdLR7DhlboePJcnppuwu2fSkWa1GkwyY85CUcD+P5q9r51bN0w+GZmeWRqN4Wsezzaz7WwwzH/mIxnu6RugeOfH+qAuSEIQAhCEAIQuZHhoJJoAKk8ANSgILa++/s8WFn6WTqsHDi7wr5qH2esYiZU9p2ZJ1UELabZanTnsA4WA7mA5eJ18U4v+86N6JpoSKuPBvDvKAQ2m2gx1DT923T8bhv7gqtYLC61PL3kiJvacNSToxvFx9BmvWwutErY2ZD0a0dpx5AZq1wsjijB7MUYOGu/e+R3M/kEAlaJWQR45KMYwdVg0aOAHvOPmSoGCzvt56S0gshBxRw1IL+Bk5b6LmBv26QWiQERMJ6KN2jjX9KR9Cp7Er9NO3l9fArzsz0F2EAAAAACgAFAANAAuukTbEjEp9pHkUmk0T+x3m+KNj2Hsvcwg6ODgHAEd4dmot2YXcNoa2N7Htc4uIIIIaGltaHQ11K5lDJ3GRcLM+G2ddvVlAIc3eQ5pFD8QzyKp0clDnqMvJKxwPZDHaIyQekcwkbiKFp7tQkKkkuNKkkmmQqcyuYV4zg6lIVMqOlSLnBJly8cWjjcOukS0batJrmKd1CSM+fJR+NdxWgtNR/fPvXmD3J3bbO14McrA4b2uFRUaHvVebNJYXUe4yWYnJ5zfESey7izmnd7Xvhybm4mgHMpSyR1ZR/WxDrVzrXWoUcZxm3Drjr8/35ZJKEoRUnxnp8v0Sz4o7RF0cmbDm14zMZOjmne08FTLdYX2aUsdqMwRo5u5w5FSN3yGySiL/p3fo3E16N2pY4ncd3+6slusItUWD321MRO474yeBoq9lbg8HcZbkUC2tOUrMnN1HEJ9Z7U5pjtdnNJIzUj/AFNPEHMJHAWkgihGRB3EZEJvds/QT4T+jky7q/7qM6N+2dvllss7J49HDMb2uHaaeYKklkewl5Gw242dx+5tB6vBstOr5jLyWuIAQhCAFT/aZexis4iaevM7DzDBm8/IeKuCx3bO8envB4BqyEdG3v1efMkeCAWsEohjrwCh7bMTUntOzP0C6tE1XBm4ZnwSl32TppmtPZ1dyY3N3oPVAStwXfgjFe1KMTvwxDsj+I5nkAo3aSczytszP0betKRn+7Hyrr/srBeVuEMMkzhSoxAchlGwegVYuWzljC5xq+Ql7jzdu8Arelr3Pd7iC+zCwS9nirRrQANANAANwS1siDDQGvEEFpHCoKSgtDQCCxpPE4s+VAUgX/3qr+OSpuFMSMSSxIxL3B5uFcSMSSxIxJgbi97P2ITWAsPvF1DwNcj5gKlSVBIdkQaEcCMiFoWxw/5SPniP8xVU28sXRzh4HVkFf4xk4eVD5qnXZiyUfiWZx9RMgXP4LnGkMS8fLRStEaYuZKJhbbdQV3epXFonoKuyHDiockzPpu38hwWJfrpX2eg031l+v39jf0+gjpqv5GqXyj4Z/X39w8uuIyO6R38I5Kea5NYGBooEpiWtTRGqChHuMa/USusc5dWLS2dsrHMdocu47iOYSuz9rOcT3VkjoCdKj3HDjwr3JCF+aQtr+jeyYbjgfzY4/RdWV7lg4hPa8j7aywVpaGjt9V44PGh8QPRU29oKtrvGa1CCMSsdE7R4p3OGbHfJUO22Y0c0jMVB7xkVnFs7FbVYhI00lhOo1BaagrYtjr5+2WOKb3i2jxwkbk8eYPmsX2CtGG0Pgd2ZAR4hXb2X2kwWq1WJ2hPTRjxwyD/QfNAaYhCEA3vG0iKJ8h0a0u8gSsEu5xfikOr3Fx8TVa57SbV0d3T8XAMH8bgD6ErLYGYIK/hqgOLKcRcedPAKy7PWXqPdvcREO49Z/oAFXLnZ1B5+aud3DBHC38LpT3udQegCAhdspg6SGCgLScbs6dVmnmapo60cAk71eXWqU1yaGsGfi7LvSOJatMdsEkZ1sszeRczHilYpq5JniXcDusFKs5I21ge1SkERe4NbSpyFSBU8KlJOFO0Q3vNEi+2Rj3i791v1Kkw30Id6XUeWmzvjOGRrmHg4U/3XMTC4hrQXOOQAFSfBWfZLamO0Us07anSNz6Ox/hP4uHFRe1m0EdjkdDY2sY/9ZJqR/wBtlTlzKhU57tjjz+CZqG3epcfktt3XpFZLPHHO8Ne1vWYOs4EknMN71EX9tHY7VH0bjK3MODxHWhHKu8VCzg7Qyuyq1td+AapGO9bS52FrhXf1W0HPRQz08a07JvHfnOCau6VjVcI5b4Sxlss9su1oYXwzxStGZb+jkA/cdr4KGkcAMTiu3SECsjqkamgHoFDWq0l55bh/e9fLa3tKepbrreIe/vfn/wBPs+z+yYaRK25Zn3Luj/vle84tlpLz35NCk7us2BvM5kqFu22tDi58ddw62EgdymmXrAfeczvAcPRb3ZugdFeWuX+PgfOdq9pLU24T9Vfn4/oe4knJPReNmY4dSRjuQdQ+RTrZ67o53vZLJ0VG48eVAGnrVrlmD6LRfCyzNj6wzbaiCnglD2lulRTz3qeFguqFpe6WScNIa6hJaC6uGuAAZ4TvUVfMtnllikid0EJZgALCSDEaEANruc05neo9yfc/sSOOO8ebOWkmJtTVzeqe9hy9KJHaeygTFw0kaH+Jyd6/NL2EwNJEL8RqHurWvWyrQgUHcnd/RYoYnb2uczwcKj5LPt9tlqv2UZo2Qw2yN/Bw9clfr1k+z3nYrSMmykRuPKSjfmQqFtTHhe0q4bXydJddnmHajwurzbQ/RRnZsyEhYJ+kjY8e80O8wChAUr2wy0sjG/FK0eVSqPfgwWXwAVu9sh+6s4/7o+RVX2yZhsrOdEBzdLPux3K2ObSQN+GONvoD9VWbmbWIdytMw+/d3M/0tQFFc6skruMrvQ0XoSE0rWF+84nE8B1j5prJA6aJsnTwsBc5mB7zGatoa6EEEHkt2MeEY2W28DuS2NGlXHlkPNNZba86HCOWXqk7Js1apamBrZsOpimjkpXStH1C4fDJE8xTsLJBnR2uelaKRRj3PJ5JSSyLRTEnreZ+qcMz/JIWeyukcGMa57j7rRiPkFd7j9nk8gDrQ7ohuDaOkpwrm0eq8ndGtesyFUSsfqIjNlGBj5ZyAfs8TpAD8Z6sfqSqpaAS5xcSXEkknUk5krY7+uGGzWCcQtp1QXOJq5wa4HM+azD/AA8yvayMVe84QOJ/oKmvAKOq2Nm6a84O7ISqcYPy2xlYLqkmDyxpLIxie4DstOnjr4AlPIHMY3qtcG17eB2En9+lCVqEuzQs92us8dXOIDpDoZDUF/huA4Jaa/LK+Ax9UgtwCKmdaUDcGoKwu0I/y3hye1d39s+i7MveiW6MU5Pq37vcueP7MatlpLz+EaD6lNYHOMjSz9W4PPMtNcKcXq0CVzGZmtMsxUABx86p7ZLIGNooeyOzVKfpJeynx8X7yz292u4VqqD9aSy/gn3ee75m7WKGN0bHBraFoI6o0IqvLVDAxpdI2JrRqXNaB6qn3ptRJZYoYI2txiGMuc7MNq3TCNTlvKpt4W2Wd2KV7nndU5DuGgWrVo5S5bwjAt18IcJZZZdoNs7E2rbPZYpnaY3RtbGPMVd5DvVFsm0D5LSBaHMjhcHRuayJrGRte0gODQM6OwnOui7lsmIk6JrNdZdwrxqtCFEILBV/luTyx7/xE+zgwxSxlhzMkDO3wxB7cQPKuS6tF4tljjjjYAGOc7FjxPc6TDiLshTsjJQj7sIOZS0EAZpWvHeunXFcrqdu/gsFxmloI4xH+VzSrda21sz+Tmn6fVU7ZyQmbPdG/wCQV3eP+Xl/h+aydYsWfQv6R5r+pmG2bKYSp3HjuYjgPoojbnINT6wP/wDinjkqpZNb2Fnx3fZXcYmegAQmnsxP/wAZZf8A8x9UICD9szfuIXcJW+tQoHbiKtgjdyHyVq9r1nxWB5+Ah3+VwJ9KqDvKPp7nY4Z0aPSqAidmHYoB3KwX3k9ruLWO8mj8lVdgpsURbwKuF6R4oY3fhLD/AAuNPQoCi7Q2GRrpaRvILzQhhIILq5EDmvNkLqs0zpRa3uibE0S1rgq2uFzTXMZuZpmrHfV9TNaxkZwB0Y647dc2mh0FCFVblsImtTYp3vAlJY54PWqRVrqntdZrdVu0ylOnL447uplNRjZtXPPeW+3X457W2a6OgY0igwuDZjlnhY4DCfxEk9yqbLrNmkDrwhtXWd1cLmDGd9XucSfDzVotO0llu9hhu5jZJNHTP6wqN5OXSHkKNVQdLLaJelme55+J3oANAOQXtMGk+ML4+0z26yK6vL/Bod17bWOztwxWSRg34cFTzJxVJ71It9pVn3xTjwZ/7rNcKMKiekrby/EgWssXC8DSptvLHM0xSNla2QYHFzRhAfkSSHZAV1XWwOyX2XFNLR0hJaw7mxg9rvdSvdQKr7C7OfapukkH3MRrye8ZhvMDU+A4q77QXtWsUZy0cRv/AAj6qjqHGvNcPqX9OpWYsn9BC/r26Q4GHqDU/ER9FWL82jFnbmcUjhRrQBjcObqVDeab31eb2NIgjdI/QkNLmR83U38lVIbG8uLn43yO1JBJPp6LnT6d2cvodajUKvhdRSwWcuc6V4aHPNaNFAOQVj2euk2idjKdUHE88GjXz08V1c2z0z2VczooxmZJOq2nGhzKkBfP2ejLJk0Zukc0F0ruJG5vALS4UdlX+IxpNuz0l2cfl+feN9sbBIy0vdIMnmrHDsloAAbyIAGShMCuB2qbNGYrVCHNPvMNCDuIDtD4qtWiJocQx2Ju51MJI5g6FdUuSW2S6fYj1Gxy3QeU/uhpgRgS+Fe4VLkr5Ie2Gru7JIYE5kZme9c4ULS4RJbMw9eR3BmHxe9o+hV0lFLO/m5o9aqubNWfqE/E/wBIxU+rgrLb8oWN+Jxd4NFPqsbVyzazc0kcVIy3b9/WaE4MmC7DzCi9tJsdpwjdQJztG/DY2RjV1B5qsWTavZ1Fhu2yj/tN9RVeKU2fs/R2aFnwsaPIIQDXbGx9NZJWcWkeYoqR7OXfaLslgd2o8Taea0y0x4mOHEUWSbIT/Y73mgdkybrN7zr61QFZ2Pm6K1PiO8n0WmMZiie34SHju7Lvos223shsd4YxpixDuqtGua1Nc1kmrXCh/ddkf75ICuXnBii5xu/kky9HAeahXRA6j8x47lcrfZejkIcOoasdzY7KvyPgqzabMY3ljtQad/A+IoVqaGzMdr7jJ19bUlNd/iRzbEwe6lgxL4EYFfbbM7cIYU5uy7X2mZsMertTua0dpx/vUhcOHiTkANSToBzV3u+Nt3Wc4iBPIMUjjpG3c2vL5mqrai70ceOrLOlpdsuei6knbJ2WWJtls+WEUJ3jjn8RzJPNZ3fN/lxMVmPJ0o0HEM4nmkL0vV9qJYyrYd50dJx7m+pXEFmDRQBVKNK5PdMuanWKPqVnl1SSWfOKR7CdSHHM7yePitM2Cvl07HslIdKw1xUALmO00GoNR5LOcCkLht5s87JRoDRw4sdk78/BXL6FODSXJSo1DhYm3waNtq6lim7gP5gswZaRvyK0rbd4NieRmDgpzq5qy7AotCv+N/Mk7Sw7F8v2PwEYV5ZOz3JbCrZlPhiWFIWibDkNfknmFIRwh7ySRloK0qRTfu1yPFDqtbmReFGFPbW0YshTjnXPv492Sd3FZcT8ZFRHQ8i8/o2+efcFzZNQi5MtVwc5qKJ+6rDhAYPcbhP77us/1NPBLX7KG14Rsp40q76KWsEAiZiduGI8yf6qibe3l0cJFes+tfHM/NYLbbyz6OKSWEZ4X9NaifxKZni+0W2ywDMdI1x7mEOPyUTcLKVeVbvZPYjaLwknI6sQwg/ican0A814em4RNoAOAQu0IAWRe1qwOhljtcesbgTT4Tr609Vrqg9rbrE8DmkVyI8CEBnm3kbbdYo7VHm5o6yYezW98TDA45tzHcmeyNtMD5bBMcs8Nd7TooG3xvsFrxt0BqOYOoQG4GISx4XatGE93unw0VXvW7yQcvvIh4viGneW18u5TVw3m2aNssZBqMxxB1aVJ26x4wHsNHDNp+h+RC7rscJKSI7a1ZBxZm4agtUxel3UJkaKN99n7N3/AKHcd2iiZXAaio4Dfy/qtuFsZR3I+dsqlCex/wCEhdTo7O37XNTLKBupLtDJTfTRvE1UJbrTLa34pKhlahldT8TuJ9AnENmM0gfM7kBo1jRubwoAnklkw6DLLwrmBzNFDCndPfPr4E879sNlfTxGMcIC7wpfAjArZSyIYUEcdEvgUNfUtTg3DM8yuoR3PAyWqXaRkl2vjJLnQyRsy3scTgOeoFCPBV+zWtj8gc+ByP8AVK3jc/2WKFxhMvSsEj3EvEYrmIx0ZFCBQ1JPJR18uhc9jrO3A0xtqytSx4qHDF72gNea9qqhzszhtvJZuy8bnykkTtj3jxTrCo26LRiaCdR1T+alsKjksPBSn1GtoJAyKZtFNE4eKkrkMQ7jwJRQlzg1oq4mgHM6K5XJd4FGjNrDUn45D2ndwpQf1TO6LqLTSn3rhRx/ZMOra/Gd/AZK0BohYKDTJo4n8lk6vUb3tj0X5N7Rab0a3y6v8DO9pg0Ydw6zv/EfXyWHbY3qbRaCB2WmgV29oe0PRMMTXVe7tHv1WY2UZ4iqZfHdqn6KKg1W1eyK4zZrG1zhR8nXd3uzPlkPBZDsndZt1tY2lY4yHO5kdkeefgvpOyQBjGtG4UQCyEIQAvHNqKFeoQGN+1HZxzHC0RDrx9bL3m6kfVV+Sdtvs4Pvgeq3O+rvE0ZFM6LBNpbrfd9oMrAeieesNzSd/cUB1sTtC6xzdFJXA407itosNpBAcDVjs8s6H4h9VhV52ds7ekj11U1sNtk6zuEM3Y0BO5Aa9brBi67KYqd7XtOoI3gqpXjdFSTE2lO1Hq5g3lvxt9QrdYLWHNDmEOYc6A6V3j8kvarE2UBwNHDRwyIP0UtV0q3lEN+nhasSM4DQlukNCOOdd+VfzVgvO7Mzjbhcf1rW1a48XsHzCiLRdz42g0xN0xt6zSTzGnjRa1WphZ8zBv0ltPxXn7DHCjClsv75L3CrBTyIYVBXnDSR3PPzCsmFNrbYxIOBGh+ikrltfIyOLq2rns0UTZGNlic09GSaOwtOEtroacCNKL3as2e0WaK1Rx9G9zzGRQAuwg4q4cjQ0z5pgLVPHEIcDXMBLqFgkzdvz0/ql73umUS4ZXdVrRgyAAY4Vo1oyGdR4Ln0cI2KSwnlvh9V8vsWnqJOtrqsJdOj+f0YxuaKjCeJ+QUzE8UzSIYGgBoyG4Z5fVSMd1HIyHoxwpWQ9zN3eaKO62KbcnghhTO14iskbHEXuAYC5x0A3qbuq68LuoQ6Xe4Zsi44eL+eg3KRu26SRRrTFGdd8j+924chkptkbIWgAdwGp/visq/Vufqx4RuaXQqr1pcsRs1mZCzlvOpcT8yqxthtG2zMLnHrkENb8I4fmUptbtTHZmkuIMnusBybX681h993u+0yF7z3DgqZoHFvtrp5C95qSUhLITRjBVzjhAHE5BN3y0C0X2XbHukeJ5Qc+yCOyOPeUBevZXssLLAHOHXdmTxJ/ungr+k4Ig1oaNAlEAIQhACEIQAqztXcLZmHqgg6hWZeEID5mve7ZLukOroCcjrh5H803tUTZRiZqt32n2cbI13VBaQaildVie0GzMtjcXwgui3t1Le7iEA52W2xmsbg1xLmbwVsNwbRQ2oB0TwHbx9CN6+fRaGSjmvbLaZIXYo3EEcCgPp/pQcninq0+O7xTWa5xXFG4sdyOR8N6ynZz2ovZRtobiGlVodz7U2WcfdyhpPu1FPIoDm13Oa1fCx50xsJjd4gdU+SjZLsjBPWlZyfGHAeLTX0V0jtBPwuHFpp6H8106Zp7QI72/VTQ1FkOjK9mkps9qP9FAF1mmU0JOepc3XTVq9ddbqj72DXP7w6UP4VejFCd0foufskHBnmFL/MtwQPs6lvPJSRdgr1po6fha95+QU7eb47SW0hlcW5A1wAjgaVNFOBsLdMHhQ/Jd/aB7rXH+Gg8zRRz1FkmnnoS16OmCcUuv8ARBWO6ZAKNDIW/hFXnve6rvVSVmuuOLrHM73OP5ry2Xs2MVe+Ng5uxH8lSL/9pFnir0dZXjQk1A7hoFC23yyzGKisJF6tNtDRUUA+J2Q8BvWcbW+0JkWJkBxvORec/wC+5UO/tsLTayQXEN4BQsdkO/Mrw9PLfbZJ3l8jiSU1c2mqeSADIZncBmrdsjsU+VzZJhwIZT5oeDLYfZB1okbJI3qVq1p38zyW/wBz3c2FgAGaRuS6GwtGWalUPQQhCAEIQgBCEIAQhCA8IUFfNxNeCWjvCnkIDCdqdgQ5xfF93J6HvH1VAtsE0BwzMI56g+K+qbbd7JBmM+Kqd97LhwIcwOaeVUB8+CUHmlYpMJq1xaVeL59nbSSYSWHhSo8lVrXs/aYNWFw4jP01QD27tp7ZF2JSR31VisntPtjO23F4KitmAyeyh7i0p5DLH8Tx41Q8NAj9rr/eh9F072ucIB5Kkxlh/WnxATljWft/5QgyWOf2r2g9iKngoe3bc3hLvLR3USGGHfM89wok32izN3Od3uQZIu0yWiU/eSk+NfkvYLornQnmcgn4vQaRRCvJuIpxDdVqnOYLRz/IICOfGxgzI7h+a6sdiltBpE2jfiOn9Vcrm2GbUF9Xu5jLyWg3RsyGgVAA4UQYKXspsM1pBIxP3uP95LTrtuxsQyGadwQNYKNFEoh6CEIQAhCEAIQhACEIQAhCEAIQhACCEIQDK1XZG/UUPJQ1r2br2aHvVmQgM6t+yjXduIHwUBathYD7hHdUfJbGQuHQNOrR5IDEX7Ax7nOHiuBsG343ef8ARbY6wxn3QvP8Oj+EIDGo9hI95cfEqSsmxEI0jJ78/mtVbY2D3R5JVsYGgHkgKLYNlKdmMBT9k2daO0fAKeQgELPZGM7ICXQhACEIQAhCEAIQhACEIQ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4342" name="AutoShape 6" descr="data:image/jpeg;base64,/9j/4AAQSkZJRgABAQAAAQABAAD/2wCEAAkGBxQSEhUUExQUFhUXGBwVGRcYFBwUFxcXFRYWFxQXHBgYHCggGBwlHBQUIjEhJSkrLi4uFx8zODMsNygtLisBCgoKDg0OGhAQGy8mICUuLSw0NDcsNCwtLCwuLywsLDQvNC8sLCwsNCwsNC8sLCw1LCwsLC0sLCwsLCssLCwsLP/AABEIAOwA1gMBIgACEQEDEQH/xAAcAAABBQEBAQAAAAAAAAAAAAAAAwQFBgcCAQj/xABGEAABAwEFBAcFBAgEBgMAAAABAAIDEQQFEiExBkFRYRMiMnGBkaEHQlKxwRQjYtEzQ1NygqLh8BWSsvEWJERjwtIlVHP/xAAaAQEAAwEBAQAAAAAAAAAAAAAAAwQFAgEG/8QAMBEAAgIBAwEECgMAAwAAAAAAAAECAxEEEiExBUGx8BMiMlFhcYGRodEUweEjQvH/2gAMAwEAAhEDEQA/ANxQhCAEIQgBCEIAQhCAE2tVuZH2jmMzoKDmTk3xKLytPRxPeNWtJHfu9aKr3BA+UGQ9Z5c6jnZhoBLchpiNCSeYGgQExJtDG3OhI4jMeenqntgvOObsOBPDQ/17wkvskv7RV++bM6JwlaA2QOGbeqHVqASBvBpnvFQUBcUJCwWjpIo5NMbGv/zNB+qXQAhCEAIQhACEIQAhCEAIQhACEIQAhCEAIQhACEIQAhCEAIQhANbzhxxPbxaR5j5qp3LezrKHMmoGVLg4nCDxwuOQP4SRyVltV8xsOEEvd8LBi8zoFGusEszq4WxNOtesT4HL0QEbY77htEfSyyPqalrGyFjWN90dUippSpO9Qjb/AJp5DZ2kGNtS2V7s2B1WnX9I4AnD+9U6K1XTsfBFrGw578/RTTbsiBqGNFNKCiAa2S9II42M6RvVaGilTQAUAyHJKf47Z/2g8j+Sd/ZIx7jfILw2eP4WeQQCDL6gP61niafNOorQx3Zc09zgfkmz7tgdqxnkmU2zUBzALTxa4oCbQqy+6bTFnBaHfuv6w9apP/iKeHK0Q1HxM/IoC1IUddl9wz/o3jF8JycPA/RSKAEIQgBCEIAQhCAEIQgBCEIAQhCAELwlQFsvd8zjFZd2Tpdw44ePegJC8b3ZF1c3POjG5nx4JkLHNaM5ndGz9m3XxKdXZdTIs+086uOZJXF639FBkTid8I+p3IB7ZLEyIUY0Dnv803tt9Qxdp4J4DMrOdoduyajF/Cz6lU117Wm0uLYWuPHCK07zoPEoDV7w25Yzsho5ud9AqzbvaKf2vg0Kox7MSuNZ5mN/C2sz/wCXqjzUhBspANWzP/eeIx5NBPqgFJ9va75D/Emx235O/wAykGbPWYf9PGf3pJHf+a7/AMEs/wD9aD+f/wB0Awj23H4x/EpKy7dcJXN7803fs7ZT+oA/cme35uKaT7JQHsumj7w2Vv0KAt1i22l3OjkHA9UqYg2xidlMx0dd5GJvmFlE2yVoZnC5ko/A7C//ACPofKqaw3tPC7A/FUateKHyKA1+2XNZ7SMcLmg6gsP5aJrDftqsZwzgzRfF74HI7+4qg3dfLSasc6F/FpoD3jQqzwbUuAw2pgew5dIwerm/kgNGui94rSzFE8O4jRzeRGoT9ZPPZCwi0WKSm+rTXwI3jkVbNk9smWk9FMBHON2jX828+SAtiEIQAhCEAIQhACEIQAvCaar1VHaO9HTyfZYTl+tcP9APz8uKA6ttvfbHmKEkQjJ7/j4gcvmpuyQMhZRtGtGp08SmdiiZBHQUDWipP1VO2s2oqC1pozcN7uZ5ICT2l2wDQWxnC3e7ef3fzWb2m8prU/o4WuNc8taby47hzK6stiktbi97sMTTRzqV/gYPedy3b1Z4LLHDHSgjiGZBObvxSO392g3BAQl27Msb1pPvn/CCRE3vdrJ4UClrZaYoGDpZGMYNGCkbPBo18imLLzltTnMsjcEYq02h4o0OGXUac3780/u3ZyGMh8lZ5v2kvWIr8LdGqzDTv/tx4kbs9wxjvWWR2GzWWRwGXSOHRR94c7tDuUndN02qQn7RLCyuYbGC4imoqTmpV8/5dykmXO50YkikDzqAARXjSu/kV3KEEsYPItt5Ki3ZMHt221ONa9VzYx3UA0SrtkIsRIntYrX9dkK8qKbsrm0kBZ12tJBJOVCKjDpoT5JuydSqT8o5cSK/4VLWkR2y0A1FC8NkpSvGmuXkm77stsY6r4Z+8GJ1PDKqn+mXYkTKl1Sf08s56dGVaa9uicG2iGSI5dYtxMqRoHtyKkTJHOyjgyZmnWIdT914zafFSsktQQcxvBzB8Cq9admo2lz7K42eQ8M4iecZy8uOihnVB+zx4fvxO4za6kbeOyFauszid/QvPXH7rtH92RUPZLfJES1wOWRa4UI5EHRWGC+XRPbFa2iN57Lx+ied2F/unkVLXld8dqH3uTxk2YDrDgHj3mqtODi8MlTT6Festoc09JZnUPvRnsu8EtNMy1DE37uZuZboQRvaVEWyxS2WTC8UOoIza4bnNO8JSUdLR7DhlboePJcnppuwu2fSkWa1GkwyY85CUcD+P5q9r51bN0w+GZmeWRqN4Wsezzaz7WwwzH/mIxnu6RugeOfH+qAuSEIQAhCEAIQuZHhoJJoAKk8ANSgILa++/s8WFn6WTqsHDi7wr5qH2esYiZU9p2ZJ1UELabZanTnsA4WA7mA5eJ18U4v+86N6JpoSKuPBvDvKAQ2m2gx1DT923T8bhv7gqtYLC61PL3kiJvacNSToxvFx9BmvWwutErY2ZD0a0dpx5AZq1wsjijB7MUYOGu/e+R3M/kEAlaJWQR45KMYwdVg0aOAHvOPmSoGCzvt56S0gshBxRw1IL+Bk5b6LmBv26QWiQERMJ6KN2jjX9KR9Cp7Er9NO3l9fArzsz0F2EAAAAACgAFAANAAuukTbEjEp9pHkUmk0T+x3m+KNj2Hsvcwg6ODgHAEd4dmot2YXcNoa2N7Htc4uIIIIaGltaHQ11K5lDJ3GRcLM+G2ddvVlAIc3eQ5pFD8QzyKp0clDnqMvJKxwPZDHaIyQekcwkbiKFp7tQkKkkuNKkkmmQqcyuYV4zg6lIVMqOlSLnBJly8cWjjcOukS0batJrmKd1CSM+fJR+NdxWgtNR/fPvXmD3J3bbO14McrA4b2uFRUaHvVebNJYXUe4yWYnJ5zfESey7izmnd7Xvhybm4mgHMpSyR1ZR/WxDrVzrXWoUcZxm3Drjr8/35ZJKEoRUnxnp8v0Sz4o7RF0cmbDm14zMZOjmne08FTLdYX2aUsdqMwRo5u5w5FSN3yGySiL/p3fo3E16N2pY4ncd3+6slusItUWD321MRO474yeBoq9lbg8HcZbkUC2tOUrMnN1HEJ9Z7U5pjtdnNJIzUj/AFNPEHMJHAWkgihGRB3EZEJvds/QT4T+jky7q/7qM6N+2dvllss7J49HDMb2uHaaeYKklkewl5Gw242dx+5tB6vBstOr5jLyWuIAQhCAFT/aZexis4iaevM7DzDBm8/IeKuCx3bO8envB4BqyEdG3v1efMkeCAWsEohjrwCh7bMTUntOzP0C6tE1XBm4ZnwSl32TppmtPZ1dyY3N3oPVAStwXfgjFe1KMTvwxDsj+I5nkAo3aSczytszP0betKRn+7Hyrr/srBeVuEMMkzhSoxAchlGwegVYuWzljC5xq+Ql7jzdu8Arelr3Pd7iC+zCwS9nirRrQANANAANwS1siDDQGvEEFpHCoKSgtDQCCxpPE4s+VAUgX/3qr+OSpuFMSMSSxIxL3B5uFcSMSSxIxJgbi97P2ITWAsPvF1DwNcj5gKlSVBIdkQaEcCMiFoWxw/5SPniP8xVU28sXRzh4HVkFf4xk4eVD5qnXZiyUfiWZx9RMgXP4LnGkMS8fLRStEaYuZKJhbbdQV3epXFonoKuyHDiockzPpu38hwWJfrpX2eg031l+v39jf0+gjpqv5GqXyj4Z/X39w8uuIyO6R38I5Kea5NYGBooEpiWtTRGqChHuMa/USusc5dWLS2dsrHMdocu47iOYSuz9rOcT3VkjoCdKj3HDjwr3JCF+aQtr+jeyYbjgfzY4/RdWV7lg4hPa8j7aywVpaGjt9V44PGh8QPRU29oKtrvGa1CCMSsdE7R4p3OGbHfJUO22Y0c0jMVB7xkVnFs7FbVYhI00lhOo1BaagrYtjr5+2WOKb3i2jxwkbk8eYPmsX2CtGG0Pgd2ZAR4hXb2X2kwWq1WJ2hPTRjxwyD/QfNAaYhCEA3vG0iKJ8h0a0u8gSsEu5xfikOr3Fx8TVa57SbV0d3T8XAMH8bgD6ErLYGYIK/hqgOLKcRcedPAKy7PWXqPdvcREO49Z/oAFXLnZ1B5+aud3DBHC38LpT3udQegCAhdspg6SGCgLScbs6dVmnmapo60cAk71eXWqU1yaGsGfi7LvSOJatMdsEkZ1sszeRczHilYpq5JniXcDusFKs5I21ge1SkERe4NbSpyFSBU8KlJOFO0Q3vNEi+2Rj3i791v1Kkw30Id6XUeWmzvjOGRrmHg4U/3XMTC4hrQXOOQAFSfBWfZLamO0Us07anSNz6Ox/hP4uHFRe1m0EdjkdDY2sY/9ZJqR/wBtlTlzKhU57tjjz+CZqG3epcfktt3XpFZLPHHO8Ne1vWYOs4EknMN71EX9tHY7VH0bjK3MODxHWhHKu8VCzg7Qyuyq1td+AapGO9bS52FrhXf1W0HPRQz08a07JvHfnOCau6VjVcI5b4Sxlss9su1oYXwzxStGZb+jkA/cdr4KGkcAMTiu3SECsjqkamgHoFDWq0l55bh/e9fLa3tKepbrreIe/vfn/wBPs+z+yYaRK25Zn3Luj/vle84tlpLz35NCk7us2BvM5kqFu22tDi58ddw62EgdymmXrAfeczvAcPRb3ZugdFeWuX+PgfOdq9pLU24T9Vfn4/oe4knJPReNmY4dSRjuQdQ+RTrZ67o53vZLJ0VG48eVAGnrVrlmD6LRfCyzNj6wzbaiCnglD2lulRTz3qeFguqFpe6WScNIa6hJaC6uGuAAZ4TvUVfMtnllikid0EJZgALCSDEaEANruc05neo9yfc/sSOOO8ebOWkmJtTVzeqe9hy9KJHaeygTFw0kaH+Jyd6/NL2EwNJEL8RqHurWvWyrQgUHcnd/RYoYnb2uczwcKj5LPt9tlqv2UZo2Qw2yN/Bw9clfr1k+z3nYrSMmykRuPKSjfmQqFtTHhe0q4bXydJddnmHajwurzbQ/RRnZsyEhYJ+kjY8e80O8wChAUr2wy0sjG/FK0eVSqPfgwWXwAVu9sh+6s4/7o+RVX2yZhsrOdEBzdLPux3K2ObSQN+GONvoD9VWbmbWIdytMw+/d3M/0tQFFc6skruMrvQ0XoSE0rWF+84nE8B1j5prJA6aJsnTwsBc5mB7zGatoa6EEEHkt2MeEY2W28DuS2NGlXHlkPNNZba86HCOWXqk7Js1apamBrZsOpimjkpXStH1C4fDJE8xTsLJBnR2uelaKRRj3PJ5JSSyLRTEnreZ+qcMz/JIWeyukcGMa57j7rRiPkFd7j9nk8gDrQ7ohuDaOkpwrm0eq8ndGtesyFUSsfqIjNlGBj5ZyAfs8TpAD8Z6sfqSqpaAS5xcSXEkknUk5krY7+uGGzWCcQtp1QXOJq5wa4HM+azD/AA8yvayMVe84QOJ/oKmvAKOq2Nm6a84O7ISqcYPy2xlYLqkmDyxpLIxie4DstOnjr4AlPIHMY3qtcG17eB2En9+lCVqEuzQs92us8dXOIDpDoZDUF/huA4Jaa/LK+Ax9UgtwCKmdaUDcGoKwu0I/y3hye1d39s+i7MveiW6MU5Pq37vcueP7MatlpLz+EaD6lNYHOMjSz9W4PPMtNcKcXq0CVzGZmtMsxUABx86p7ZLIGNooeyOzVKfpJeynx8X7yz292u4VqqD9aSy/gn3ee75m7WKGN0bHBraFoI6o0IqvLVDAxpdI2JrRqXNaB6qn3ptRJZYoYI2txiGMuc7MNq3TCNTlvKpt4W2Wd2KV7nndU5DuGgWrVo5S5bwjAt18IcJZZZdoNs7E2rbPZYpnaY3RtbGPMVd5DvVFsm0D5LSBaHMjhcHRuayJrGRte0gODQM6OwnOui7lsmIk6JrNdZdwrxqtCFEILBV/luTyx7/xE+zgwxSxlhzMkDO3wxB7cQPKuS6tF4tljjjjYAGOc7FjxPc6TDiLshTsjJQj7sIOZS0EAZpWvHeunXFcrqdu/gsFxmloI4xH+VzSrda21sz+Tmn6fVU7ZyQmbPdG/wCQV3eP+Xl/h+aydYsWfQv6R5r+pmG2bKYSp3HjuYjgPoojbnINT6wP/wDinjkqpZNb2Fnx3fZXcYmegAQmnsxP/wAZZf8A8x9UICD9szfuIXcJW+tQoHbiKtgjdyHyVq9r1nxWB5+Ah3+VwJ9KqDvKPp7nY4Z0aPSqAidmHYoB3KwX3k9ruLWO8mj8lVdgpsURbwKuF6R4oY3fhLD/AAuNPQoCi7Q2GRrpaRvILzQhhIILq5EDmvNkLqs0zpRa3uibE0S1rgq2uFzTXMZuZpmrHfV9TNaxkZwB0Y647dc2mh0FCFVblsImtTYp3vAlJY54PWqRVrqntdZrdVu0ylOnL447uplNRjZtXPPeW+3X457W2a6OgY0igwuDZjlnhY4DCfxEk9yqbLrNmkDrwhtXWd1cLmDGd9XucSfDzVotO0llu9hhu5jZJNHTP6wqN5OXSHkKNVQdLLaJelme55+J3oANAOQXtMGk+ML4+0z26yK6vL/Bod17bWOztwxWSRg34cFTzJxVJ71It9pVn3xTjwZ/7rNcKMKiekrby/EgWssXC8DSptvLHM0xSNla2QYHFzRhAfkSSHZAV1XWwOyX2XFNLR0hJaw7mxg9rvdSvdQKr7C7OfapukkH3MRrye8ZhvMDU+A4q77QXtWsUZy0cRv/AAj6qjqHGvNcPqX9OpWYsn9BC/r26Q4GHqDU/ER9FWL82jFnbmcUjhRrQBjcObqVDeab31eb2NIgjdI/QkNLmR83U38lVIbG8uLn43yO1JBJPp6LnT6d2cvodajUKvhdRSwWcuc6V4aHPNaNFAOQVj2euk2idjKdUHE88GjXz08V1c2z0z2VczooxmZJOq2nGhzKkBfP2ejLJk0Zukc0F0ruJG5vALS4UdlX+IxpNuz0l2cfl+feN9sbBIy0vdIMnmrHDsloAAbyIAGShMCuB2qbNGYrVCHNPvMNCDuIDtD4qtWiJocQx2Ju51MJI5g6FdUuSW2S6fYj1Gxy3QeU/uhpgRgS+Fe4VLkr5Ie2Gru7JIYE5kZme9c4ULS4RJbMw9eR3BmHxe9o+hV0lFLO/m5o9aqubNWfqE/E/wBIxU+rgrLb8oWN+Jxd4NFPqsbVyzazc0kcVIy3b9/WaE4MmC7DzCi9tJsdpwjdQJztG/DY2RjV1B5qsWTavZ1Fhu2yj/tN9RVeKU2fs/R2aFnwsaPIIQDXbGx9NZJWcWkeYoqR7OXfaLslgd2o8Taea0y0x4mOHEUWSbIT/Y73mgdkybrN7zr61QFZ2Pm6K1PiO8n0WmMZiie34SHju7Lvos223shsd4YxpixDuqtGua1Nc1kmrXCh/ddkf75ICuXnBii5xu/kky9HAeahXRA6j8x47lcrfZejkIcOoasdzY7KvyPgqzabMY3ljtQad/A+IoVqaGzMdr7jJ19bUlNd/iRzbEwe6lgxL4EYFfbbM7cIYU5uy7X2mZsMertTua0dpx/vUhcOHiTkANSToBzV3u+Nt3Wc4iBPIMUjjpG3c2vL5mqrai70ceOrLOlpdsuei6knbJ2WWJtls+WEUJ3jjn8RzJPNZ3fN/lxMVmPJ0o0HEM4nmkL0vV9qJYyrYd50dJx7m+pXEFmDRQBVKNK5PdMuanWKPqVnl1SSWfOKR7CdSHHM7yePitM2Cvl07HslIdKw1xUALmO00GoNR5LOcCkLht5s87JRoDRw4sdk78/BXL6FODSXJSo1DhYm3waNtq6lim7gP5gswZaRvyK0rbd4NieRmDgpzq5qy7AotCv+N/Mk7Sw7F8v2PwEYV5ZOz3JbCrZlPhiWFIWibDkNfknmFIRwh7ySRloK0qRTfu1yPFDqtbmReFGFPbW0YshTjnXPv492Sd3FZcT8ZFRHQ8i8/o2+efcFzZNQi5MtVwc5qKJ+6rDhAYPcbhP77us/1NPBLX7KG14Rsp40q76KWsEAiZiduGI8yf6qibe3l0cJFes+tfHM/NYLbbyz6OKSWEZ4X9NaifxKZni+0W2ywDMdI1x7mEOPyUTcLKVeVbvZPYjaLwknI6sQwg/ican0A814em4RNoAOAQu0IAWRe1qwOhljtcesbgTT4Tr609Vrqg9rbrE8DmkVyI8CEBnm3kbbdYo7VHm5o6yYezW98TDA45tzHcmeyNtMD5bBMcs8Nd7TooG3xvsFrxt0BqOYOoQG4GISx4XatGE93unw0VXvW7yQcvvIh4viGneW18u5TVw3m2aNssZBqMxxB1aVJ26x4wHsNHDNp+h+RC7rscJKSI7a1ZBxZm4agtUxel3UJkaKN99n7N3/AKHcd2iiZXAaio4Dfy/qtuFsZR3I+dsqlCex/wCEhdTo7O37XNTLKBupLtDJTfTRvE1UJbrTLa34pKhlahldT8TuJ9AnENmM0gfM7kBo1jRubwoAnklkw6DLLwrmBzNFDCndPfPr4E879sNlfTxGMcIC7wpfAjArZSyIYUEcdEvgUNfUtTg3DM8yuoR3PAyWqXaRkl2vjJLnQyRsy3scTgOeoFCPBV+zWtj8gc+ByP8AVK3jc/2WKFxhMvSsEj3EvEYrmIx0ZFCBQ1JPJR18uhc9jrO3A0xtqytSx4qHDF72gNea9qqhzszhtvJZuy8bnykkTtj3jxTrCo26LRiaCdR1T+alsKjksPBSn1GtoJAyKZtFNE4eKkrkMQ7jwJRQlzg1oq4mgHM6K5XJd4FGjNrDUn45D2ndwpQf1TO6LqLTSn3rhRx/ZMOra/Gd/AZK0BohYKDTJo4n8lk6vUb3tj0X5N7Rab0a3y6v8DO9pg0Ydw6zv/EfXyWHbY3qbRaCB2WmgV29oe0PRMMTXVe7tHv1WY2UZ4iqZfHdqn6KKg1W1eyK4zZrG1zhR8nXd3uzPlkPBZDsndZt1tY2lY4yHO5kdkeefgvpOyQBjGtG4UQCyEIQAvHNqKFeoQGN+1HZxzHC0RDrx9bL3m6kfVV+Sdtvs4Pvgeq3O+rvE0ZFM6LBNpbrfd9oMrAeieesNzSd/cUB1sTtC6xzdFJXA407itosNpBAcDVjs8s6H4h9VhV52ds7ekj11U1sNtk6zuEM3Y0BO5Aa9brBi67KYqd7XtOoI3gqpXjdFSTE2lO1Hq5g3lvxt9QrdYLWHNDmEOYc6A6V3j8kvarE2UBwNHDRwyIP0UtV0q3lEN+nhasSM4DQlukNCOOdd+VfzVgvO7Mzjbhcf1rW1a48XsHzCiLRdz42g0xN0xt6zSTzGnjRa1WphZ8zBv0ltPxXn7DHCjClsv75L3CrBTyIYVBXnDSR3PPzCsmFNrbYxIOBGh+ikrltfIyOLq2rns0UTZGNlic09GSaOwtOEtroacCNKL3as2e0WaK1Rx9G9zzGRQAuwg4q4cjQ0z5pgLVPHEIcDXMBLqFgkzdvz0/ql73umUS4ZXdVrRgyAAY4Vo1oyGdR4Ln0cI2KSwnlvh9V8vsWnqJOtrqsJdOj+f0YxuaKjCeJ+QUzE8UzSIYGgBoyG4Z5fVSMd1HIyHoxwpWQ9zN3eaKO62KbcnghhTO14iskbHEXuAYC5x0A3qbuq68LuoQ6Xe4Zsi44eL+eg3KRu26SRRrTFGdd8j+924chkptkbIWgAdwGp/visq/Vufqx4RuaXQqr1pcsRs1mZCzlvOpcT8yqxthtG2zMLnHrkENb8I4fmUptbtTHZmkuIMnusBybX681h993u+0yF7z3DgqZoHFvtrp5C95qSUhLITRjBVzjhAHE5BN3y0C0X2XbHukeJ5Qc+yCOyOPeUBevZXssLLAHOHXdmTxJ/ungr+k4Ig1oaNAlEAIQhACEIQAqztXcLZmHqgg6hWZeEID5mve7ZLukOroCcjrh5H803tUTZRiZqt32n2cbI13VBaQaildVie0GzMtjcXwgui3t1Le7iEA52W2xmsbg1xLmbwVsNwbRQ2oB0TwHbx9CN6+fRaGSjmvbLaZIXYo3EEcCgPp/pQcninq0+O7xTWa5xXFG4sdyOR8N6ynZz2ovZRtobiGlVodz7U2WcfdyhpPu1FPIoDm13Oa1fCx50xsJjd4gdU+SjZLsjBPWlZyfGHAeLTX0V0jtBPwuHFpp6H8106Zp7QI72/VTQ1FkOjK9mkps9qP9FAF1mmU0JOepc3XTVq9ddbqj72DXP7w6UP4VejFCd0foufskHBnmFL/MtwQPs6lvPJSRdgr1po6fha95+QU7eb47SW0hlcW5A1wAjgaVNFOBsLdMHhQ/Jd/aB7rXH+Gg8zRRz1FkmnnoS16OmCcUuv8ARBWO6ZAKNDIW/hFXnve6rvVSVmuuOLrHM73OP5ry2Xs2MVe+Ng5uxH8lSL/9pFnir0dZXjQk1A7hoFC23yyzGKisJF6tNtDRUUA+J2Q8BvWcbW+0JkWJkBxvORec/wC+5UO/tsLTayQXEN4BQsdkO/Mrw9PLfbZJ3l8jiSU1c2mqeSADIZncBmrdsjsU+VzZJhwIZT5oeDLYfZB1okbJI3qVq1p38zyW/wBz3c2FgAGaRuS6GwtGWalUPQQhCAEIQgBCEIAQhCA8IUFfNxNeCWjvCnkIDCdqdgQ5xfF93J6HvH1VAtsE0BwzMI56g+K+qbbd7JBmM+Kqd97LhwIcwOaeVUB8+CUHmlYpMJq1xaVeL59nbSSYSWHhSo8lVrXs/aYNWFw4jP01QD27tp7ZF2JSR31VisntPtjO23F4KitmAyeyh7i0p5DLH8Tx41Q8NAj9rr/eh9F072ucIB5Kkxlh/WnxATljWft/5QgyWOf2r2g9iKngoe3bc3hLvLR3USGGHfM89wok32izN3Od3uQZIu0yWiU/eSk+NfkvYLornQnmcgn4vQaRRCvJuIpxDdVqnOYLRz/IICOfGxgzI7h+a6sdiltBpE2jfiOn9Vcrm2GbUF9Xu5jLyWg3RsyGgVAA4UQYKXspsM1pBIxP3uP95LTrtuxsQyGadwQNYKNFEoh6CEIQAhCEAIQhACEIQAhCEAIQhACCEIQDK1XZG/UUPJQ1r2br2aHvVmQgM6t+yjXduIHwUBathYD7hHdUfJbGQuHQNOrR5IDEX7Ax7nOHiuBsG343ef8ARbY6wxn3QvP8Oj+EIDGo9hI95cfEqSsmxEI0jJ78/mtVbY2D3R5JVsYGgHkgKLYNlKdmMBT9k2daO0fAKeQgELPZGM7ICXQhACEIQAhCEAIQhACEIQ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14344" name="Picture 8" descr="https://devimages.apple.com.edgekey.net/programs/safari/images/safari-logo-l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4941168"/>
            <a:ext cx="652499" cy="720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More Text to Speech Options</a:t>
            </a:r>
            <a:endParaRPr lang="en-CA" b="1" dirty="0">
              <a:latin typeface="Alexis Marie" pitchFamily="2" charset="0"/>
              <a:ea typeface="Alexis Marie" pitchFamily="2" charset="0"/>
            </a:endParaRPr>
          </a:p>
        </p:txBody>
      </p:sp>
      <p:pic>
        <p:nvPicPr>
          <p:cNvPr id="4" name="Content Placeholder 3" descr="workshop natural reader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340768"/>
            <a:ext cx="3286422" cy="3301827"/>
          </a:xfrm>
        </p:spPr>
      </p:pic>
      <p:sp>
        <p:nvSpPr>
          <p:cNvPr id="5" name="TextBox 4"/>
          <p:cNvSpPr txBox="1"/>
          <p:nvPr/>
        </p:nvSpPr>
        <p:spPr>
          <a:xfrm>
            <a:off x="6876256" y="1700808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>
                <a:latin typeface="Action Jackson" pitchFamily="2" charset="0"/>
              </a:rPr>
              <a:t>Uses in the classroom?</a:t>
            </a:r>
            <a:endParaRPr lang="en-CA" dirty="0">
              <a:latin typeface="Action Jackson" pitchFamily="2" charset="0"/>
            </a:endParaRPr>
          </a:p>
        </p:txBody>
      </p:sp>
      <p:pic>
        <p:nvPicPr>
          <p:cNvPr id="6" name="Picture 5" descr="workshop chart paper lad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661637">
            <a:off x="5771190" y="1597219"/>
            <a:ext cx="973832" cy="1017113"/>
          </a:xfrm>
          <a:prstGeom prst="rect">
            <a:avLst/>
          </a:prstGeom>
        </p:spPr>
      </p:pic>
      <p:pic>
        <p:nvPicPr>
          <p:cNvPr id="7" name="Picture 2" descr="C:\Users\Brenda's superfast\Downloads\photo 1 (2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2996952"/>
            <a:ext cx="2733768" cy="3645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Action Jackson" pitchFamily="2" charset="0"/>
              </a:rPr>
              <a:t>Word predictor</a:t>
            </a:r>
            <a:endParaRPr lang="en-CA" dirty="0">
              <a:latin typeface="Action Jackso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u="sng" dirty="0" err="1" smtClean="0">
                <a:latin typeface="Alexis Marie" pitchFamily="2" charset="0"/>
                <a:ea typeface="Alexis Marie" pitchFamily="2" charset="0"/>
              </a:rPr>
              <a:t>iWordQ</a:t>
            </a:r>
            <a:r>
              <a:rPr lang="en-CA" b="1" u="sng" dirty="0" smtClean="0">
                <a:latin typeface="Alexis Marie" pitchFamily="2" charset="0"/>
                <a:ea typeface="Alexis Marie" pitchFamily="2" charset="0"/>
              </a:rPr>
              <a:t> </a:t>
            </a: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Predicts words as a student types.</a:t>
            </a: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Compare it to </a:t>
            </a:r>
            <a:r>
              <a:rPr lang="en-CA" sz="1600" b="1" dirty="0" smtClean="0">
                <a:latin typeface="Alexis Marie" pitchFamily="2" charset="0"/>
                <a:ea typeface="Alexis Marie" pitchFamily="2" charset="0"/>
                <a:hlinkClick r:id="rId2"/>
              </a:rPr>
              <a:t>http://onlinestore.strategictransitions.com/product_p/wq3-en-01.htm</a:t>
            </a:r>
            <a:endParaRPr lang="en-CA" sz="1600" b="1" dirty="0" smtClean="0">
              <a:latin typeface="Alexis Marie" pitchFamily="2" charset="0"/>
              <a:ea typeface="Alexis Marie" pitchFamily="2" charset="0"/>
            </a:endParaRPr>
          </a:p>
          <a:p>
            <a:endParaRPr lang="en-CA" sz="1600" b="1" dirty="0" smtClean="0">
              <a:latin typeface="Alexis Marie" pitchFamily="2" charset="0"/>
              <a:ea typeface="Alexis Marie" pitchFamily="2" charset="0"/>
            </a:endParaRPr>
          </a:p>
          <a:p>
            <a:endParaRPr lang="en-CA" sz="1600" b="1" dirty="0" smtClean="0">
              <a:latin typeface="Alexis Marie" pitchFamily="2" charset="0"/>
              <a:ea typeface="Alexis Marie" pitchFamily="2" charset="0"/>
            </a:endParaRPr>
          </a:p>
          <a:p>
            <a:pPr>
              <a:buNone/>
            </a:pPr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endParaRPr lang="en-CA" b="1" dirty="0">
              <a:latin typeface="Alexis Marie" pitchFamily="2" charset="0"/>
              <a:ea typeface="Alexis Marie" pitchFamily="2" charset="0"/>
            </a:endParaRPr>
          </a:p>
        </p:txBody>
      </p:sp>
      <p:pic>
        <p:nvPicPr>
          <p:cNvPr id="12290" name="Picture 2" descr="http://a424.phobos.apple.com/us/r30/Purple5/v4/2e/e3/c1/2ee3c1b8-0f03-8c0c-c09d-d3b4db76014b/mzl.hysslxs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484784"/>
            <a:ext cx="792087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Picture 2" descr="http://a424.phobos.apple.com/us/r30/Purple5/v4/2e/e3/c1/2ee3c1b8-0f03-8c0c-c09d-d3b4db76014b/mzl.hysslx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792087" cy="792088"/>
          </a:xfrm>
          <a:prstGeom prst="rect">
            <a:avLst/>
          </a:prstGeom>
          <a:noFill/>
        </p:spPr>
      </p:pic>
      <p:pic>
        <p:nvPicPr>
          <p:cNvPr id="5" name="Picture 3" descr="C:\Users\Brenda's superfast\Downloads\photo 2 (1)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530" y="1484784"/>
            <a:ext cx="2098328" cy="2797771"/>
          </a:xfrm>
          <a:prstGeom prst="rect">
            <a:avLst/>
          </a:prstGeom>
          <a:noFill/>
        </p:spPr>
      </p:pic>
      <p:pic>
        <p:nvPicPr>
          <p:cNvPr id="6" name="Picture 5" descr="C:\Users\Brenda's superfast\Downloads\photo 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3861048"/>
            <a:ext cx="2088232" cy="2784309"/>
          </a:xfrm>
          <a:prstGeom prst="rect">
            <a:avLst/>
          </a:prstGeom>
          <a:noFill/>
        </p:spPr>
      </p:pic>
      <p:pic>
        <p:nvPicPr>
          <p:cNvPr id="7" name="Picture 4" descr="C:\Users\Brenda's superfast\Downloads\photo 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2492896"/>
            <a:ext cx="1944216" cy="2592288"/>
          </a:xfrm>
          <a:prstGeom prst="rect">
            <a:avLst/>
          </a:prstGeom>
          <a:noFill/>
        </p:spPr>
      </p:pic>
      <p:sp>
        <p:nvSpPr>
          <p:cNvPr id="8" name="Left Arrow 7"/>
          <p:cNvSpPr/>
          <p:nvPr/>
        </p:nvSpPr>
        <p:spPr>
          <a:xfrm rot="20361987">
            <a:off x="517566" y="1159656"/>
            <a:ext cx="1872208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Left Arrow 8"/>
          <p:cNvSpPr/>
          <p:nvPr/>
        </p:nvSpPr>
        <p:spPr>
          <a:xfrm rot="18692335">
            <a:off x="4769550" y="1717029"/>
            <a:ext cx="1872208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Left Arrow 9"/>
          <p:cNvSpPr/>
          <p:nvPr/>
        </p:nvSpPr>
        <p:spPr>
          <a:xfrm rot="17029456">
            <a:off x="7348832" y="2887633"/>
            <a:ext cx="1872208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/>
          <p:cNvSpPr txBox="1"/>
          <p:nvPr/>
        </p:nvSpPr>
        <p:spPr>
          <a:xfrm>
            <a:off x="2483768" y="47667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To start a file or find a file</a:t>
            </a:r>
            <a:endParaRPr lang="en-CA" dirty="0"/>
          </a:p>
        </p:txBody>
      </p:sp>
      <p:sp>
        <p:nvSpPr>
          <p:cNvPr id="12" name="TextBox 11"/>
          <p:cNvSpPr txBox="1"/>
          <p:nvPr/>
        </p:nvSpPr>
        <p:spPr>
          <a:xfrm>
            <a:off x="5652120" y="69269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To start typing</a:t>
            </a:r>
            <a:endParaRPr lang="en-CA" dirty="0"/>
          </a:p>
        </p:txBody>
      </p:sp>
      <p:sp>
        <p:nvSpPr>
          <p:cNvPr id="13" name="TextBox 12"/>
          <p:cNvSpPr txBox="1"/>
          <p:nvPr/>
        </p:nvSpPr>
        <p:spPr>
          <a:xfrm>
            <a:off x="7559824" y="1412776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To have the passage read</a:t>
            </a:r>
            <a:endParaRPr lang="en-CA" dirty="0"/>
          </a:p>
        </p:txBody>
      </p:sp>
      <p:pic>
        <p:nvPicPr>
          <p:cNvPr id="14" name="Picture 13" descr="workshop ipa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5373216"/>
            <a:ext cx="1035588" cy="101940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187624" y="6237312"/>
            <a:ext cx="1827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dirty="0" smtClean="0">
                <a:latin typeface="Action Jackson" pitchFamily="2" charset="0"/>
              </a:rPr>
              <a:t>Try it out!</a:t>
            </a:r>
            <a:endParaRPr lang="en-CA" dirty="0">
              <a:latin typeface="Action Jackson" pitchFamily="2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Speech To Text</a:t>
            </a:r>
            <a:endParaRPr lang="en-CA" b="1" dirty="0">
              <a:latin typeface="Alexis Marie" pitchFamily="2" charset="0"/>
              <a:ea typeface="Alexis Marie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u="sng" dirty="0" smtClean="0">
                <a:latin typeface="Alexis Marie" pitchFamily="2" charset="0"/>
                <a:ea typeface="Alexis Marie" pitchFamily="2" charset="0"/>
              </a:rPr>
              <a:t>Dragon Naturally Speaking</a:t>
            </a:r>
          </a:p>
          <a:p>
            <a:r>
              <a:rPr lang="en-CA" b="1" u="sng" dirty="0" err="1" smtClean="0">
                <a:latin typeface="Alexis Marie" pitchFamily="2" charset="0"/>
                <a:ea typeface="Alexis Marie" pitchFamily="2" charset="0"/>
              </a:rPr>
              <a:t>PaperPort</a:t>
            </a:r>
            <a:r>
              <a:rPr lang="en-CA" b="1" u="sng" dirty="0" smtClean="0">
                <a:latin typeface="Alexis Marie" pitchFamily="2" charset="0"/>
                <a:ea typeface="Alexis Marie" pitchFamily="2" charset="0"/>
              </a:rPr>
              <a:t> Note</a:t>
            </a:r>
          </a:p>
          <a:p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4" name="Picture 3" descr="workshop drag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0232" y="1268760"/>
            <a:ext cx="1224136" cy="1632182"/>
          </a:xfrm>
          <a:prstGeom prst="rect">
            <a:avLst/>
          </a:prstGeom>
        </p:spPr>
      </p:pic>
      <p:pic>
        <p:nvPicPr>
          <p:cNvPr id="5" name="Picture 4" descr="workshop PaperPort Not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501008"/>
            <a:ext cx="1206134" cy="1608179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5076056" y="1844824"/>
            <a:ext cx="1656184" cy="720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491880" y="2492896"/>
            <a:ext cx="4248472" cy="15121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Picture 2" descr="C:\Users\Brenda's superfast\Downloads\photo 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2780928"/>
            <a:ext cx="2098328" cy="2797771"/>
          </a:xfrm>
          <a:prstGeom prst="rect">
            <a:avLst/>
          </a:prstGeom>
          <a:noFill/>
        </p:spPr>
      </p:pic>
      <p:pic>
        <p:nvPicPr>
          <p:cNvPr id="5" name="Picture 1" descr="C:\Users\Brenda's superfast\Downloads\photo 1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700808"/>
            <a:ext cx="2088232" cy="2784310"/>
          </a:xfrm>
          <a:prstGeom prst="rect">
            <a:avLst/>
          </a:prstGeom>
          <a:noFill/>
        </p:spPr>
      </p:pic>
      <p:pic>
        <p:nvPicPr>
          <p:cNvPr id="6" name="Picture 2" descr="http://a3.mzstatic.com/us/r30/Purple/v4/eb/47/87/eb478748-7bdf-7e88-99ff-1a9601f28275/mzl.xzsqjqrp.175x175-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936104" cy="936104"/>
          </a:xfrm>
          <a:prstGeom prst="rect">
            <a:avLst/>
          </a:prstGeom>
          <a:noFill/>
        </p:spPr>
      </p:pic>
      <p:sp>
        <p:nvSpPr>
          <p:cNvPr id="7" name="Left Arrow 6"/>
          <p:cNvSpPr/>
          <p:nvPr/>
        </p:nvSpPr>
        <p:spPr>
          <a:xfrm rot="20610048">
            <a:off x="1475656" y="1196752"/>
            <a:ext cx="1872208" cy="504056"/>
          </a:xfrm>
          <a:prstGeom prst="leftArrow">
            <a:avLst>
              <a:gd name="adj1" fmla="val 18324"/>
              <a:gd name="adj2" fmla="val 390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Left Arrow 7"/>
          <p:cNvSpPr/>
          <p:nvPr/>
        </p:nvSpPr>
        <p:spPr>
          <a:xfrm rot="13930144">
            <a:off x="5350234" y="1828379"/>
            <a:ext cx="1846176" cy="504056"/>
          </a:xfrm>
          <a:prstGeom prst="leftArrow">
            <a:avLst>
              <a:gd name="adj1" fmla="val 18324"/>
              <a:gd name="adj2" fmla="val 390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Left Arrow 8"/>
          <p:cNvSpPr/>
          <p:nvPr/>
        </p:nvSpPr>
        <p:spPr>
          <a:xfrm rot="19691282">
            <a:off x="7012505" y="2084393"/>
            <a:ext cx="1872208" cy="504056"/>
          </a:xfrm>
          <a:prstGeom prst="leftArrow">
            <a:avLst>
              <a:gd name="adj1" fmla="val 18324"/>
              <a:gd name="adj2" fmla="val 390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/>
          <p:cNvSpPr txBox="1"/>
          <p:nvPr/>
        </p:nvSpPr>
        <p:spPr>
          <a:xfrm>
            <a:off x="3203848" y="76470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Find Files</a:t>
            </a:r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4932040" y="9087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Add a file</a:t>
            </a:r>
            <a:endParaRPr lang="en-CA" dirty="0"/>
          </a:p>
        </p:txBody>
      </p:sp>
      <p:sp>
        <p:nvSpPr>
          <p:cNvPr id="12" name="TextBox 11"/>
          <p:cNvSpPr txBox="1"/>
          <p:nvPr/>
        </p:nvSpPr>
        <p:spPr>
          <a:xfrm>
            <a:off x="8100392" y="1340768"/>
            <a:ext cx="1043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Export a file</a:t>
            </a:r>
            <a:endParaRPr lang="en-CA" dirty="0"/>
          </a:p>
        </p:txBody>
      </p:sp>
      <p:sp>
        <p:nvSpPr>
          <p:cNvPr id="13" name="Left Arrow 12"/>
          <p:cNvSpPr/>
          <p:nvPr/>
        </p:nvSpPr>
        <p:spPr>
          <a:xfrm rot="8125581">
            <a:off x="1508943" y="4544621"/>
            <a:ext cx="908220" cy="467100"/>
          </a:xfrm>
          <a:prstGeom prst="leftArrow">
            <a:avLst>
              <a:gd name="adj1" fmla="val 18399"/>
              <a:gd name="adj2" fmla="val 390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extBox 13"/>
          <p:cNvSpPr txBox="1"/>
          <p:nvPr/>
        </p:nvSpPr>
        <p:spPr>
          <a:xfrm>
            <a:off x="0" y="501317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Grab the keypad</a:t>
            </a:r>
            <a:endParaRPr lang="en-CA" dirty="0"/>
          </a:p>
        </p:txBody>
      </p:sp>
      <p:sp>
        <p:nvSpPr>
          <p:cNvPr id="15" name="Rectangle 14"/>
          <p:cNvSpPr/>
          <p:nvPr/>
        </p:nvSpPr>
        <p:spPr>
          <a:xfrm>
            <a:off x="1115616" y="6093296"/>
            <a:ext cx="4512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Dictate a story about  a day in the life of a teacher.</a:t>
            </a:r>
          </a:p>
        </p:txBody>
      </p:sp>
      <p:pic>
        <p:nvPicPr>
          <p:cNvPr id="16" name="Content Placeholder 3" descr="workshop ipa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8552" y="5847955"/>
            <a:ext cx="908119" cy="89341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043608" y="5661248"/>
            <a:ext cx="1827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dirty="0" smtClean="0">
                <a:latin typeface="Action Jackson" pitchFamily="2" charset="0"/>
              </a:rPr>
              <a:t>Try it out!</a:t>
            </a:r>
            <a:endParaRPr lang="en-CA" dirty="0">
              <a:latin typeface="Action Jackson" pitchFamily="2" charset="0"/>
            </a:endParaRPr>
          </a:p>
        </p:txBody>
      </p:sp>
      <p:pic>
        <p:nvPicPr>
          <p:cNvPr id="18" name="Picture 17" descr="workshop chart paper lady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449099">
            <a:off x="6709895" y="5859984"/>
            <a:ext cx="845967" cy="88356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524328" y="5661248"/>
            <a:ext cx="1619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dirty="0" smtClean="0">
                <a:latin typeface="Action Jackson" pitchFamily="2" charset="0"/>
              </a:rPr>
              <a:t>Uses in the classroom?</a:t>
            </a:r>
            <a:endParaRPr lang="en-CA" dirty="0">
              <a:latin typeface="Action Jackso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  <a:hlinkClick r:id="rId2"/>
              </a:rPr>
              <a:t>https://</a:t>
            </a:r>
            <a:r>
              <a:rPr lang="en-CA" b="1" dirty="0" smtClean="0">
                <a:latin typeface="Alexis Marie" pitchFamily="2" charset="0"/>
                <a:ea typeface="Alexis Marie" pitchFamily="2" charset="0"/>
                <a:hlinkClick r:id="rId2"/>
              </a:rPr>
              <a:t>www.youtube.com/watch?v=6Yu1Fg4xu9E</a:t>
            </a: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 (1 min)</a:t>
            </a:r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pPr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Or  </a:t>
            </a:r>
          </a:p>
          <a:p>
            <a:pPr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  <a:hlinkClick r:id="rId3"/>
              </a:rPr>
              <a:t>https://</a:t>
            </a:r>
            <a:r>
              <a:rPr lang="en-CA" b="1" smtClean="0">
                <a:latin typeface="Alexis Marie" pitchFamily="2" charset="0"/>
                <a:ea typeface="Alexis Marie" pitchFamily="2" charset="0"/>
                <a:hlinkClick r:id="rId3"/>
              </a:rPr>
              <a:t>www.youtube.com/watch?v=axgo_0GoA98</a:t>
            </a:r>
            <a:r>
              <a:rPr lang="en-CA" b="1" smtClean="0">
                <a:latin typeface="Alexis Marie" pitchFamily="2" charset="0"/>
                <a:ea typeface="Alexis Marie" pitchFamily="2" charset="0"/>
              </a:rPr>
              <a:t> (4 min)</a:t>
            </a:r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Try the </a:t>
            </a:r>
            <a:r>
              <a:rPr lang="en-CA" b="1" u="sng" dirty="0" err="1" smtClean="0">
                <a:latin typeface="Alexis Marie" pitchFamily="2" charset="0"/>
                <a:ea typeface="Alexis Marie" pitchFamily="2" charset="0"/>
              </a:rPr>
              <a:t>PaperPort</a:t>
            </a:r>
            <a:r>
              <a:rPr lang="en-CA" b="1" u="sng" dirty="0" smtClean="0">
                <a:latin typeface="Alexis Marie" pitchFamily="2" charset="0"/>
                <a:ea typeface="Alexis Marie" pitchFamily="2" charset="0"/>
              </a:rPr>
              <a:t> Note App </a:t>
            </a: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to dictate a story about going to the dentist. </a:t>
            </a:r>
          </a:p>
          <a:p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If you need a challenge, add a picture to the </a:t>
            </a:r>
            <a:r>
              <a:rPr lang="en-CA" b="1" dirty="0" err="1" smtClean="0">
                <a:latin typeface="Alexis Marie" pitchFamily="2" charset="0"/>
                <a:ea typeface="Alexis Marie" pitchFamily="2" charset="0"/>
              </a:rPr>
              <a:t>PaperPort</a:t>
            </a: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 Note document.</a:t>
            </a:r>
          </a:p>
          <a:p>
            <a:endParaRPr lang="en-CA" dirty="0"/>
          </a:p>
        </p:txBody>
      </p:sp>
      <p:pic>
        <p:nvPicPr>
          <p:cNvPr id="4" name="Content Placeholder 3" descr="workshop ipad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51520" y="476672"/>
            <a:ext cx="1026671" cy="101004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87624" y="620688"/>
            <a:ext cx="25202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000" dirty="0" smtClean="0">
                <a:latin typeface="Action Jackson" pitchFamily="2" charset="0"/>
              </a:rPr>
              <a:t>Try it out!</a:t>
            </a:r>
            <a:endParaRPr lang="en-CA" sz="2000" dirty="0">
              <a:latin typeface="Action Jackso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32040" y="5949280"/>
            <a:ext cx="3449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dirty="0" smtClean="0">
                <a:latin typeface="Action Jackson" pitchFamily="2" charset="0"/>
              </a:rPr>
              <a:t>Uses in the classroom?</a:t>
            </a:r>
            <a:endParaRPr lang="en-CA" dirty="0">
              <a:latin typeface="Action Jackson" pitchFamily="2" charset="0"/>
            </a:endParaRPr>
          </a:p>
        </p:txBody>
      </p:sp>
      <p:pic>
        <p:nvPicPr>
          <p:cNvPr id="8" name="Picture 7" descr="workshop chart paper lad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449099">
            <a:off x="3775957" y="5709137"/>
            <a:ext cx="973832" cy="1017113"/>
          </a:xfrm>
          <a:prstGeom prst="rect">
            <a:avLst/>
          </a:prstGeom>
        </p:spPr>
      </p:pic>
      <p:pic>
        <p:nvPicPr>
          <p:cNvPr id="9218" name="Picture 2" descr="http://www.zeropaid.com/wp-content/uploads/2012/04/PaperPort-Notes-2akgfz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1" y="3212976"/>
            <a:ext cx="656990" cy="648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Studying</a:t>
            </a:r>
            <a:endParaRPr lang="en-CA" b="1" dirty="0">
              <a:latin typeface="Alexis Marie" pitchFamily="2" charset="0"/>
              <a:ea typeface="Alexis Marie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720" y="2780928"/>
            <a:ext cx="6203032" cy="2769171"/>
          </a:xfrm>
        </p:spPr>
        <p:txBody>
          <a:bodyPr/>
          <a:lstStyle/>
          <a:p>
            <a:pPr>
              <a:buNone/>
            </a:pPr>
            <a:endParaRPr lang="en-CA" smtClean="0">
              <a:latin typeface="Alexis Marie" pitchFamily="2" charset="0"/>
              <a:ea typeface="Alexis Marie" pitchFamily="2" charset="0"/>
            </a:endParaRPr>
          </a:p>
          <a:p>
            <a:pPr>
              <a:buNone/>
            </a:pPr>
            <a:r>
              <a:rPr lang="en-CA" smtClean="0">
                <a:latin typeface="Alexis Marie" pitchFamily="2" charset="0"/>
                <a:ea typeface="Alexis Marie" pitchFamily="2" charset="0"/>
                <a:hlinkClick r:id="rId2"/>
              </a:rPr>
              <a:t>Pyramid Facts</a:t>
            </a:r>
            <a:endParaRPr lang="en-CA" smtClean="0">
              <a:latin typeface="Alexis Marie" pitchFamily="2" charset="0"/>
              <a:ea typeface="Alexis Marie" pitchFamily="2" charset="0"/>
            </a:endParaRPr>
          </a:p>
          <a:p>
            <a:pPr>
              <a:buNone/>
            </a:pPr>
            <a:endParaRPr lang="en-CA" dirty="0" smtClean="0">
              <a:latin typeface="Alexis Marie" pitchFamily="2" charset="0"/>
              <a:ea typeface="Alexis Marie" pitchFamily="2" charset="0"/>
            </a:endParaRPr>
          </a:p>
          <a:p>
            <a:pPr>
              <a:buNone/>
            </a:pPr>
            <a:r>
              <a:rPr lang="en-CA" dirty="0" smtClean="0">
                <a:latin typeface="Alexis Marie" pitchFamily="2" charset="0"/>
                <a:ea typeface="Alexis Marie" pitchFamily="2" charset="0"/>
                <a:hlinkClick r:id="rId3"/>
              </a:rPr>
              <a:t>French Poem to Learn</a:t>
            </a:r>
            <a:endParaRPr lang="en-CA" dirty="0">
              <a:latin typeface="Alexis Marie" pitchFamily="2" charset="0"/>
              <a:ea typeface="Alexis Marie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98884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u="sng" dirty="0" smtClean="0">
                <a:latin typeface="Alexis Marie" pitchFamily="2" charset="0"/>
                <a:ea typeface="Alexis Marie" pitchFamily="2" charset="0"/>
              </a:rPr>
              <a:t>Shadow Puppet</a:t>
            </a:r>
            <a:r>
              <a:rPr lang="en-CA" sz="3200" b="1" dirty="0" smtClean="0">
                <a:latin typeface="Alexis Marie" pitchFamily="2" charset="0"/>
                <a:ea typeface="Alexis Marie" pitchFamily="2" charset="0"/>
              </a:rPr>
              <a:t> </a:t>
            </a:r>
            <a:endParaRPr lang="en-CA" sz="3200" b="1" u="sng" dirty="0">
              <a:latin typeface="Alexis Marie" pitchFamily="2" charset="0"/>
              <a:ea typeface="Alexis Marie" pitchFamily="2" charset="0"/>
            </a:endParaRPr>
          </a:p>
        </p:txBody>
      </p:sp>
      <p:pic>
        <p:nvPicPr>
          <p:cNvPr id="9218" name="Picture 2" descr="Shadow Puppet App for iPhone &amp; iPa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060848"/>
            <a:ext cx="571500" cy="57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Content Placeholder 3" descr="workshop ipa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4941168"/>
            <a:ext cx="1026671" cy="101004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624" y="5157192"/>
            <a:ext cx="1827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dirty="0" smtClean="0">
                <a:latin typeface="Action Jackson" pitchFamily="2" charset="0"/>
              </a:rPr>
              <a:t>Try it out!</a:t>
            </a:r>
            <a:endParaRPr lang="en-CA" dirty="0">
              <a:latin typeface="Action Jackson" pitchFamily="2" charset="0"/>
            </a:endParaRPr>
          </a:p>
        </p:txBody>
      </p:sp>
      <p:pic>
        <p:nvPicPr>
          <p:cNvPr id="6" name="Picture 5" descr="workshop chart paper lad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661637">
            <a:off x="1378702" y="5728450"/>
            <a:ext cx="973832" cy="101711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55776" y="5733256"/>
            <a:ext cx="16529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dirty="0" smtClean="0">
                <a:latin typeface="Action Jackson" pitchFamily="2" charset="0"/>
              </a:rPr>
              <a:t>Uses in the classroom?</a:t>
            </a:r>
            <a:endParaRPr lang="en-CA" dirty="0">
              <a:latin typeface="Action Jackso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1520" y="116632"/>
            <a:ext cx="2448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b="1" u="sng" dirty="0" smtClean="0">
                <a:latin typeface="Alexis Marie" pitchFamily="2" charset="0"/>
                <a:ea typeface="Alexis Marie" pitchFamily="2" charset="0"/>
              </a:rPr>
              <a:t>Shadow Puppet</a:t>
            </a:r>
            <a:r>
              <a:rPr lang="en-CA" sz="3200" b="1" dirty="0" smtClean="0">
                <a:latin typeface="Alexis Marie" pitchFamily="2" charset="0"/>
                <a:ea typeface="Alexis Marie" pitchFamily="2" charset="0"/>
              </a:rPr>
              <a:t> </a:t>
            </a:r>
            <a:endParaRPr lang="en-CA" sz="3200" b="1" u="sng" dirty="0">
              <a:latin typeface="Alexis Marie" pitchFamily="2" charset="0"/>
              <a:ea typeface="Alexis Marie" pitchFamily="2" charset="0"/>
            </a:endParaRPr>
          </a:p>
        </p:txBody>
      </p:sp>
      <p:pic>
        <p:nvPicPr>
          <p:cNvPr id="10" name="Picture 2" descr="Shadow Puppet App for iPhone &amp; iPa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116632"/>
            <a:ext cx="571500" cy="57150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9512" y="1124744"/>
            <a:ext cx="49685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CA" sz="2400" dirty="0" smtClean="0"/>
              <a:t>Take photos of the review sheet</a:t>
            </a:r>
          </a:p>
          <a:p>
            <a:pPr marL="342900" indent="-342900">
              <a:buAutoNum type="arabicPeriod"/>
            </a:pPr>
            <a:endParaRPr lang="en-CA" sz="2400" dirty="0" smtClean="0"/>
          </a:p>
          <a:p>
            <a:pPr marL="342900" indent="-342900">
              <a:buAutoNum type="arabicPeriod"/>
            </a:pPr>
            <a:r>
              <a:rPr lang="en-CA" sz="2400" dirty="0" smtClean="0"/>
              <a:t>Open the app and add the photos</a:t>
            </a:r>
          </a:p>
          <a:p>
            <a:pPr marL="342900" indent="-342900">
              <a:buAutoNum type="arabicPeriod"/>
            </a:pPr>
            <a:endParaRPr lang="en-CA" sz="2400" dirty="0" smtClean="0"/>
          </a:p>
          <a:p>
            <a:pPr marL="342900" indent="-342900">
              <a:buAutoNum type="arabicPeriod"/>
            </a:pPr>
            <a:r>
              <a:rPr lang="en-CA" sz="2400" dirty="0" smtClean="0"/>
              <a:t>Record your voice with each photo</a:t>
            </a:r>
          </a:p>
          <a:p>
            <a:pPr marL="342900" indent="-342900">
              <a:buAutoNum type="arabicPeriod"/>
            </a:pPr>
            <a:endParaRPr lang="en-CA" sz="2400" dirty="0" smtClean="0"/>
          </a:p>
          <a:p>
            <a:pPr marL="342900" indent="-342900">
              <a:buAutoNum type="arabicPeriod"/>
            </a:pPr>
            <a:r>
              <a:rPr lang="en-CA" sz="2400" dirty="0" smtClean="0"/>
              <a:t>Watch your movie</a:t>
            </a:r>
          </a:p>
          <a:p>
            <a:pPr marL="342900" indent="-342900">
              <a:buAutoNum type="arabicPeriod"/>
            </a:pPr>
            <a:endParaRPr lang="en-CA" sz="2400" dirty="0" smtClean="0"/>
          </a:p>
          <a:p>
            <a:pPr marL="342900" indent="-342900">
              <a:buAutoNum type="arabicPeriod"/>
            </a:pPr>
            <a:r>
              <a:rPr lang="en-CA" sz="2400" dirty="0" smtClean="0"/>
              <a:t>Notice how you would email this to a student.  (It will run on his PC)</a:t>
            </a:r>
            <a:endParaRPr lang="en-CA" sz="2400" dirty="0"/>
          </a:p>
        </p:txBody>
      </p:sp>
      <p:sp>
        <p:nvSpPr>
          <p:cNvPr id="7170" name="AutoShape 2" descr="Displaying photo 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7172" name="AutoShape 4" descr="Displaying photo 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7173" name="Picture 5" descr="C:\Users\Brenda's superfast\Downloads\photo 1 (3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1340768"/>
            <a:ext cx="2195736" cy="1646802"/>
          </a:xfrm>
          <a:prstGeom prst="rect">
            <a:avLst/>
          </a:prstGeom>
          <a:noFill/>
        </p:spPr>
      </p:pic>
      <p:pic>
        <p:nvPicPr>
          <p:cNvPr id="7174" name="Picture 6" descr="C:\Users\Brenda's superfast\Downloads\photo 2 (2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6256" y="3789040"/>
            <a:ext cx="2051720" cy="1538790"/>
          </a:xfrm>
          <a:prstGeom prst="rect">
            <a:avLst/>
          </a:prstGeom>
          <a:noFill/>
        </p:spPr>
      </p:pic>
      <p:pic>
        <p:nvPicPr>
          <p:cNvPr id="7175" name="Picture 7" descr="C:\Users\Brenda's superfast\Downloads\photo (1)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20072" y="0"/>
            <a:ext cx="1386154" cy="1848205"/>
          </a:xfrm>
          <a:prstGeom prst="rect">
            <a:avLst/>
          </a:prstGeom>
          <a:noFill/>
        </p:spPr>
      </p:pic>
      <p:pic>
        <p:nvPicPr>
          <p:cNvPr id="7176" name="Picture 8" descr="C:\Users\Brenda's superfast\Downloads\photo (2)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9992" y="5013176"/>
            <a:ext cx="2075723" cy="1556792"/>
          </a:xfrm>
          <a:prstGeom prst="rect">
            <a:avLst/>
          </a:prstGeom>
          <a:noFill/>
        </p:spPr>
      </p:pic>
      <p:cxnSp>
        <p:nvCxnSpPr>
          <p:cNvPr id="17" name="Straight Arrow Connector 16"/>
          <p:cNvCxnSpPr/>
          <p:nvPr/>
        </p:nvCxnSpPr>
        <p:spPr>
          <a:xfrm flipV="1">
            <a:off x="4716016" y="836712"/>
            <a:ext cx="1512168" cy="5040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932040" y="2204864"/>
            <a:ext cx="2160240" cy="165618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4932040" y="1772816"/>
            <a:ext cx="2160240" cy="3600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932040" y="2852936"/>
            <a:ext cx="648072" cy="352839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latin typeface="Action Jackson" pitchFamily="2" charset="0"/>
              </a:rPr>
              <a:t>Handouts Read to Students</a:t>
            </a:r>
            <a:endParaRPr lang="en-CA" dirty="0">
              <a:latin typeface="Action Jackso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28800"/>
            <a:ext cx="8686800" cy="4968552"/>
          </a:xfrm>
          <a:ln w="12700"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CA" i="1" dirty="0" smtClean="0">
                <a:ln w="28575">
                  <a:solidFill>
                    <a:schemeClr val="tx1"/>
                  </a:solidFill>
                </a:ln>
                <a:latin typeface="Alexis Marie" pitchFamily="2" charset="0"/>
                <a:ea typeface="Alexis Marie" pitchFamily="2" charset="0"/>
              </a:rPr>
              <a:t>QR Code – Quick </a:t>
            </a:r>
            <a:r>
              <a:rPr lang="en-CA" b="1" i="1" dirty="0" smtClean="0">
                <a:ln w="28575">
                  <a:solidFill>
                    <a:schemeClr val="tx1"/>
                  </a:solidFill>
                </a:ln>
                <a:latin typeface="Alexis Marie" pitchFamily="2" charset="0"/>
                <a:ea typeface="Alexis Marie" pitchFamily="2" charset="0"/>
              </a:rPr>
              <a:t>Response</a:t>
            </a:r>
            <a:endParaRPr lang="en-CA" sz="1900" dirty="0" smtClean="0">
              <a:latin typeface="Action Jackson" pitchFamily="2" charset="0"/>
            </a:endParaRPr>
          </a:p>
          <a:p>
            <a:pPr>
              <a:buNone/>
            </a:pPr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Record your voice on app like </a:t>
            </a:r>
            <a:r>
              <a:rPr lang="en-CA" b="1" u="sng" dirty="0" err="1" smtClean="0">
                <a:latin typeface="Alexis Marie" pitchFamily="2" charset="0"/>
                <a:ea typeface="Alexis Marie" pitchFamily="2" charset="0"/>
              </a:rPr>
              <a:t>VoiceRecord</a:t>
            </a:r>
            <a:r>
              <a:rPr lang="en-CA" b="1" u="sng" dirty="0" smtClean="0">
                <a:latin typeface="Alexis Marie" pitchFamily="2" charset="0"/>
                <a:ea typeface="Alexis Marie" pitchFamily="2" charset="0"/>
              </a:rPr>
              <a:t> Pro </a:t>
            </a: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and save as an MP3 and send to </a:t>
            </a:r>
            <a:r>
              <a:rPr lang="en-CA" b="1" dirty="0" err="1" smtClean="0">
                <a:latin typeface="Alexis Marie" pitchFamily="2" charset="0"/>
                <a:ea typeface="Alexis Marie" pitchFamily="2" charset="0"/>
              </a:rPr>
              <a:t>dropbox</a:t>
            </a: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:   </a:t>
            </a:r>
            <a:r>
              <a:rPr lang="en-CA" b="1" dirty="0" smtClean="0">
                <a:latin typeface="Alexis Marie" pitchFamily="2" charset="0"/>
                <a:ea typeface="Alexis Marie" pitchFamily="2" charset="0"/>
                <a:hlinkClick r:id="rId2"/>
              </a:rPr>
              <a:t>jbjboks@netscape.net</a:t>
            </a: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, </a:t>
            </a:r>
            <a:r>
              <a:rPr lang="en-CA" b="1" dirty="0" err="1" smtClean="0">
                <a:latin typeface="Alexis Marie" pitchFamily="2" charset="0"/>
                <a:ea typeface="Alexis Marie" pitchFamily="2" charset="0"/>
              </a:rPr>
              <a:t>passwd</a:t>
            </a: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: </a:t>
            </a:r>
            <a:r>
              <a:rPr lang="en-CA" b="1" dirty="0" err="1" smtClean="0">
                <a:latin typeface="Alexis Marie" pitchFamily="2" charset="0"/>
                <a:ea typeface="Alexis Marie" pitchFamily="2" charset="0"/>
              </a:rPr>
              <a:t>enteringthestory</a:t>
            </a: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Open dropbox.com in Safari and find your file.  Make sure to move it to from the app file to “public”.  Click “Copy the Public Link”</a:t>
            </a:r>
          </a:p>
          <a:p>
            <a:pPr marL="514350" indent="-514350">
              <a:buFont typeface="+mj-lt"/>
              <a:buAutoNum type="arabicPeriod"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Go to a free QR generator such as </a:t>
            </a:r>
            <a:r>
              <a:rPr lang="en-CA" b="1" u="sng" dirty="0" smtClean="0">
                <a:latin typeface="Alexis Marie" pitchFamily="2" charset="0"/>
                <a:ea typeface="Alexis Marie" pitchFamily="2" charset="0"/>
              </a:rPr>
              <a:t>QR Code Generator app</a:t>
            </a:r>
          </a:p>
          <a:p>
            <a:pPr marL="514350" indent="-514350"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	(can be easier to generate on the PC at a free QR generator site)</a:t>
            </a:r>
            <a:endParaRPr lang="en-CA" b="1" u="sng" dirty="0" smtClean="0">
              <a:latin typeface="Alexis Marie" pitchFamily="2" charset="0"/>
              <a:ea typeface="Alexis Marie" pitchFamily="2" charset="0"/>
            </a:endParaRPr>
          </a:p>
          <a:p>
            <a:pPr marL="514350" indent="-514350">
              <a:buNone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4.	Insert (paste) link to your MP3 file (Add, name, copy link).</a:t>
            </a:r>
          </a:p>
          <a:p>
            <a:pPr marL="514350" indent="-514350">
              <a:buAutoNum type="arabicPeriod" startAt="5"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Create a QR code.  Save the QR code – it is now in photos.</a:t>
            </a:r>
          </a:p>
          <a:p>
            <a:pPr marL="514350" indent="-514350">
              <a:buAutoNum type="arabicPeriod" startAt="5"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Print QR code for student and attach to handout (be sure that when you print it, all the corners are complete.)</a:t>
            </a:r>
          </a:p>
          <a:p>
            <a:pPr marL="514350" indent="-514350">
              <a:buAutoNum type="arabicPeriod" startAt="5"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Student scans it with</a:t>
            </a:r>
            <a:r>
              <a:rPr lang="en-CA" b="1" u="sng" dirty="0" smtClean="0">
                <a:latin typeface="Alexis Marie" pitchFamily="2" charset="0"/>
                <a:ea typeface="Alexis Marie" pitchFamily="2" charset="0"/>
              </a:rPr>
              <a:t> </a:t>
            </a:r>
            <a:r>
              <a:rPr lang="en-CA" b="1" u="sng" dirty="0" err="1" smtClean="0">
                <a:latin typeface="Alexis Marie" pitchFamily="2" charset="0"/>
                <a:ea typeface="Alexis Marie" pitchFamily="2" charset="0"/>
              </a:rPr>
              <a:t>Qrafter</a:t>
            </a:r>
            <a:r>
              <a:rPr lang="en-CA" b="1" u="sng" dirty="0" smtClean="0">
                <a:latin typeface="Alexis Marie" pitchFamily="2" charset="0"/>
                <a:ea typeface="Alexis Marie" pitchFamily="2" charset="0"/>
              </a:rPr>
              <a:t> </a:t>
            </a: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app (or other) and chooses “open URL in safari”</a:t>
            </a:r>
            <a:endParaRPr lang="en-CA" b="1" dirty="0">
              <a:latin typeface="Alexis Marie" pitchFamily="2" charset="0"/>
              <a:ea typeface="Alexis Marie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92080" y="6211669"/>
            <a:ext cx="21570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dirty="0" smtClean="0">
                <a:latin typeface="Action Jackson" pitchFamily="2" charset="0"/>
              </a:rPr>
              <a:t>Uses in the classroom?</a:t>
            </a:r>
            <a:endParaRPr lang="en-CA" dirty="0">
              <a:latin typeface="Action Jackson" pitchFamily="2" charset="0"/>
            </a:endParaRPr>
          </a:p>
        </p:txBody>
      </p:sp>
      <p:pic>
        <p:nvPicPr>
          <p:cNvPr id="5" name="Picture 4" descr="workshop chart paper lad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80312" y="6021288"/>
            <a:ext cx="829816" cy="866697"/>
          </a:xfrm>
          <a:prstGeom prst="rect">
            <a:avLst/>
          </a:prstGeom>
        </p:spPr>
      </p:pic>
      <p:pic>
        <p:nvPicPr>
          <p:cNvPr id="6" name="Content Placeholder 3" descr="workshop ipa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404664"/>
            <a:ext cx="878320" cy="8640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99592" y="404664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latin typeface="Action Jackson" pitchFamily="2" charset="0"/>
              </a:rPr>
              <a:t>TRY IT Out</a:t>
            </a:r>
            <a:endParaRPr lang="en-CA" dirty="0">
              <a:latin typeface="Action Jackson" pitchFamily="2" charset="0"/>
            </a:endParaRPr>
          </a:p>
        </p:txBody>
      </p:sp>
      <p:pic>
        <p:nvPicPr>
          <p:cNvPr id="6146" name="Picture 2" descr="http://a343.phobos.apple.com/us/r1000/108/Purple2/v4/59/36/dd/5936dda2-29bd-9e36-fbdf-158f830f0f54/mzl.hljofkhj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1556792"/>
            <a:ext cx="720079" cy="720079"/>
          </a:xfrm>
          <a:prstGeom prst="rect">
            <a:avLst/>
          </a:prstGeom>
          <a:noFill/>
        </p:spPr>
      </p:pic>
      <p:pic>
        <p:nvPicPr>
          <p:cNvPr id="6148" name="Picture 4" descr="http://a4.mzstatic.com/us/r30/Purple/v4/95/a7/26/95a726f5-b529-5b04-f201-5a134a536563/mzm.ocoatzsh.175x175-7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28384" y="3573016"/>
            <a:ext cx="648072" cy="648072"/>
          </a:xfrm>
          <a:prstGeom prst="rect">
            <a:avLst/>
          </a:prstGeom>
          <a:noFill/>
        </p:spPr>
      </p:pic>
      <p:pic>
        <p:nvPicPr>
          <p:cNvPr id="6150" name="Picture 6" descr="http://a1092.phobos.apple.com/us/r1000/118/Purple2/v4/77/f4/a0/77f4a030-e2bf-4aea-eada-dd1e89831013/mzl.dcqcmel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5877272"/>
            <a:ext cx="648072" cy="648072"/>
          </a:xfrm>
          <a:prstGeom prst="rect">
            <a:avLst/>
          </a:prstGeom>
          <a:noFill/>
        </p:spPr>
      </p:pic>
      <p:pic>
        <p:nvPicPr>
          <p:cNvPr id="8" name="Picture 2" descr="http://www.charbase.com/images/glyph/12827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20272" y="3429000"/>
            <a:ext cx="360040" cy="360040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5652120" y="1988840"/>
            <a:ext cx="0" cy="57606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Alternative Curriculum</a:t>
            </a:r>
            <a:endParaRPr lang="en-CA" b="1" dirty="0">
              <a:latin typeface="Alexis Marie" pitchFamily="2" charset="0"/>
              <a:ea typeface="Alexis Marie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9552" y="1628800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Alternative Curriculum</a:t>
                      </a:r>
                      <a:endParaRPr lang="en-CA" dirty="0">
                        <a:latin typeface="Alexis Marie" pitchFamily="2" charset="0"/>
                        <a:ea typeface="Alexis Marie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Apps to Try</a:t>
                      </a:r>
                      <a:endParaRPr lang="en-CA" dirty="0">
                        <a:latin typeface="Alexis Marie" pitchFamily="2" charset="0"/>
                        <a:ea typeface="Alexis Marie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ELL  (English Language Learners)</a:t>
                      </a:r>
                      <a:endParaRPr lang="en-CA" dirty="0">
                        <a:latin typeface="Alexis Marie" pitchFamily="2" charset="0"/>
                        <a:ea typeface="Alexis Marie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Over, $1.99</a:t>
                      </a:r>
                      <a:endParaRPr lang="en-CA" dirty="0">
                        <a:latin typeface="Alexis Marie" pitchFamily="2" charset="0"/>
                        <a:ea typeface="Alexis Marie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Speech –</a:t>
                      </a:r>
                      <a:r>
                        <a:rPr lang="en-CA" baseline="0" dirty="0" smtClean="0">
                          <a:latin typeface="Alexis Marie" pitchFamily="2" charset="0"/>
                          <a:ea typeface="Alexis Marie" pitchFamily="2" charset="0"/>
                        </a:rPr>
                        <a:t> articulation</a:t>
                      </a:r>
                      <a:endParaRPr lang="en-CA" dirty="0">
                        <a:latin typeface="Alexis Marie" pitchFamily="2" charset="0"/>
                        <a:ea typeface="Alexis Marie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Phonics Studio</a:t>
                      </a:r>
                      <a:r>
                        <a:rPr lang="en-CA" baseline="0" dirty="0" smtClean="0">
                          <a:latin typeface="Alexis Marie" pitchFamily="2" charset="0"/>
                          <a:ea typeface="Alexis Marie" pitchFamily="2" charset="0"/>
                        </a:rPr>
                        <a:t> (</a:t>
                      </a:r>
                      <a:r>
                        <a:rPr lang="en-CA" baseline="0" dirty="0" err="1" smtClean="0">
                          <a:latin typeface="Alexis Marie" pitchFamily="2" charset="0"/>
                          <a:ea typeface="Alexis Marie" pitchFamily="2" charset="0"/>
                        </a:rPr>
                        <a:t>GrasshopperApps</a:t>
                      </a:r>
                      <a:r>
                        <a:rPr lang="en-CA" baseline="0" dirty="0" smtClean="0">
                          <a:latin typeface="Alexis Marie" pitchFamily="2" charset="0"/>
                          <a:ea typeface="Alexis Marie" pitchFamily="2" charset="0"/>
                        </a:rPr>
                        <a:t>), free</a:t>
                      </a:r>
                      <a:endParaRPr lang="en-CA" dirty="0">
                        <a:latin typeface="Alexis Marie" pitchFamily="2" charset="0"/>
                        <a:ea typeface="Alexis Marie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Language – pragmatics</a:t>
                      </a:r>
                      <a:endParaRPr lang="en-CA" dirty="0">
                        <a:latin typeface="Alexis Marie" pitchFamily="2" charset="0"/>
                        <a:ea typeface="Alexis Marie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Pragmatics (Super Duper Publications) $3.99</a:t>
                      </a:r>
                      <a:endParaRPr lang="en-CA" dirty="0">
                        <a:latin typeface="Alexis Marie" pitchFamily="2" charset="0"/>
                        <a:ea typeface="Alexis Marie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Fine Motor Skills</a:t>
                      </a:r>
                      <a:endParaRPr lang="en-CA" dirty="0">
                        <a:latin typeface="Alexis Marie" pitchFamily="2" charset="0"/>
                        <a:ea typeface="Alexis Marie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Dexteria,$3.99;</a:t>
                      </a:r>
                      <a:r>
                        <a:rPr lang="en-CA" baseline="0" dirty="0" smtClean="0">
                          <a:latin typeface="Alexis Marie" pitchFamily="2" charset="0"/>
                          <a:ea typeface="Alexis Marie" pitchFamily="2" charset="0"/>
                        </a:rPr>
                        <a:t> </a:t>
                      </a:r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 </a:t>
                      </a:r>
                      <a:r>
                        <a:rPr lang="en-CA" dirty="0" err="1" smtClean="0">
                          <a:latin typeface="Alexis Marie" pitchFamily="2" charset="0"/>
                          <a:ea typeface="Alexis Marie" pitchFamily="2" charset="0"/>
                        </a:rPr>
                        <a:t>LetterReflex</a:t>
                      </a:r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, $3.99 (reversals)</a:t>
                      </a:r>
                      <a:endParaRPr lang="en-CA" dirty="0">
                        <a:latin typeface="Alexis Marie" pitchFamily="2" charset="0"/>
                        <a:ea typeface="Alexis Marie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Memory Boosting</a:t>
                      </a:r>
                      <a:endParaRPr lang="en-CA" dirty="0">
                        <a:latin typeface="Alexis Marie" pitchFamily="2" charset="0"/>
                        <a:ea typeface="Alexis Marie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Box Trot, free</a:t>
                      </a:r>
                      <a:endParaRPr lang="en-CA" dirty="0">
                        <a:latin typeface="Alexis Marie" pitchFamily="2" charset="0"/>
                        <a:ea typeface="Alexis Marie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Executive Functioning</a:t>
                      </a:r>
                      <a:endParaRPr lang="en-CA" dirty="0">
                        <a:latin typeface="Alexis Marie" pitchFamily="2" charset="0"/>
                        <a:ea typeface="Alexis Marie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Use calendar and reminders, Time</a:t>
                      </a:r>
                      <a:r>
                        <a:rPr lang="en-CA" baseline="0" dirty="0" smtClean="0">
                          <a:latin typeface="Alexis Marie" pitchFamily="2" charset="0"/>
                          <a:ea typeface="Alexis Marie" pitchFamily="2" charset="0"/>
                        </a:rPr>
                        <a:t> Timer $4.99</a:t>
                      </a:r>
                      <a:endParaRPr lang="en-CA" dirty="0">
                        <a:latin typeface="Alexis Marie" pitchFamily="2" charset="0"/>
                        <a:ea typeface="Alexis Marie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Relaxing</a:t>
                      </a:r>
                      <a:r>
                        <a:rPr lang="en-CA" baseline="0" dirty="0" smtClean="0">
                          <a:latin typeface="Alexis Marie" pitchFamily="2" charset="0"/>
                          <a:ea typeface="Alexis Marie" pitchFamily="2" charset="0"/>
                        </a:rPr>
                        <a:t> and calming</a:t>
                      </a:r>
                      <a:endParaRPr lang="en-CA" dirty="0">
                        <a:latin typeface="Alexis Marie" pitchFamily="2" charset="0"/>
                        <a:ea typeface="Alexis Marie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lexis Marie" pitchFamily="2" charset="0"/>
                          <a:ea typeface="Alexis Marie" pitchFamily="2" charset="0"/>
                        </a:rPr>
                        <a:t>Relax Melodies HD, free</a:t>
                      </a:r>
                      <a:endParaRPr lang="en-CA" dirty="0">
                        <a:latin typeface="Alexis Marie" pitchFamily="2" charset="0"/>
                        <a:ea typeface="Alexis Marie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923928" y="5157192"/>
            <a:ext cx="1827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dirty="0" smtClean="0">
                <a:latin typeface="Action Jackson" pitchFamily="2" charset="0"/>
              </a:rPr>
              <a:t>Try it out!</a:t>
            </a:r>
            <a:endParaRPr lang="en-CA" dirty="0">
              <a:latin typeface="Action Jackson" pitchFamily="2" charset="0"/>
            </a:endParaRPr>
          </a:p>
        </p:txBody>
      </p:sp>
      <p:pic>
        <p:nvPicPr>
          <p:cNvPr id="7" name="Content Placeholder 3" descr="workshop ip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4941168"/>
            <a:ext cx="1026671" cy="10100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204864"/>
            <a:ext cx="8229600" cy="11430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endParaRPr lang="en-CA" sz="2400" b="1" dirty="0">
              <a:latin typeface="Alexis Marie" pitchFamily="2" charset="0"/>
              <a:ea typeface="Alexis Marie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2592288"/>
          </a:xfrm>
        </p:spPr>
        <p:txBody>
          <a:bodyPr>
            <a:normAutofit fontScale="25000" lnSpcReduction="20000"/>
          </a:bodyPr>
          <a:lstStyle/>
          <a:p>
            <a:endParaRPr lang="en-CA" dirty="0" smtClean="0"/>
          </a:p>
          <a:p>
            <a:endParaRPr lang="en-CA" dirty="0" smtClean="0"/>
          </a:p>
          <a:p>
            <a:endParaRPr lang="en-CA" b="1" dirty="0" smtClean="0">
              <a:latin typeface="Alexis Marie" pitchFamily="2" charset="0"/>
              <a:ea typeface="Alexis Marie" pitchFamily="2" charset="0"/>
            </a:endParaRPr>
          </a:p>
          <a:p>
            <a:r>
              <a:rPr lang="en-CA" sz="9600" b="1" dirty="0" smtClean="0">
                <a:latin typeface="Alexis Marie" pitchFamily="2" charset="0"/>
                <a:ea typeface="Alexis Marie" pitchFamily="2" charset="0"/>
                <a:hlinkClick r:id="rId2"/>
              </a:rPr>
              <a:t>www.resourcefulresourceteacher.com</a:t>
            </a:r>
            <a:endParaRPr lang="en-CA" sz="9600" b="1" dirty="0" smtClean="0">
              <a:latin typeface="Alexis Marie" pitchFamily="2" charset="0"/>
              <a:ea typeface="Alexis Marie" pitchFamily="2" charset="0"/>
            </a:endParaRPr>
          </a:p>
          <a:p>
            <a:endParaRPr lang="en-CA" sz="9600" b="1" dirty="0" smtClean="0">
              <a:latin typeface="Alexis Marie" pitchFamily="2" charset="0"/>
              <a:ea typeface="Alexis Marie" pitchFamily="2" charset="0"/>
            </a:endParaRPr>
          </a:p>
          <a:p>
            <a:r>
              <a:rPr lang="en-CA" sz="9600" b="1" dirty="0" smtClean="0">
                <a:latin typeface="Alexis Marie" pitchFamily="2" charset="0"/>
                <a:ea typeface="Alexis Marie" pitchFamily="2" charset="0"/>
                <a:hlinkClick r:id="rId3"/>
              </a:rPr>
              <a:t>http://www.edu.gov.on.ca/eng/literacynumeracy/inspire/research/WW_TechnologyTools.pdf</a:t>
            </a:r>
            <a:endParaRPr lang="en-CA" sz="9600" b="1" dirty="0" smtClean="0">
              <a:latin typeface="Alexis Marie" pitchFamily="2" charset="0"/>
              <a:ea typeface="Alexis Marie" pitchFamily="2" charset="0"/>
            </a:endParaRPr>
          </a:p>
          <a:p>
            <a:endParaRPr lang="en-CA" sz="9600" b="1" dirty="0" smtClean="0">
              <a:latin typeface="Alexis Marie" pitchFamily="2" charset="0"/>
              <a:ea typeface="Alexis Marie" pitchFamily="2" charset="0"/>
            </a:endParaRPr>
          </a:p>
          <a:p>
            <a:r>
              <a:rPr lang="en-CA" sz="9600" b="1" dirty="0" smtClean="0">
                <a:latin typeface="Alexis Marie" pitchFamily="2" charset="0"/>
                <a:ea typeface="Alexis Marie" pitchFamily="2" charset="0"/>
                <a:hlinkClick r:id="rId4"/>
              </a:rPr>
              <a:t>UDL from CAST </a:t>
            </a:r>
            <a:r>
              <a:rPr lang="en-CA" sz="9600" b="1" dirty="0" smtClean="0">
                <a:latin typeface="Alexis Marie" pitchFamily="2" charset="0"/>
                <a:ea typeface="Alexis Marie" pitchFamily="2" charset="0"/>
              </a:rPr>
              <a:t>(Center for Applied Special Technology)</a:t>
            </a:r>
          </a:p>
          <a:p>
            <a:endParaRPr lang="en-CA" sz="9600" b="1" dirty="0" smtClean="0">
              <a:latin typeface="Alexis Marie" pitchFamily="2" charset="0"/>
              <a:ea typeface="Alexis Marie" pitchFamily="2" charset="0"/>
            </a:endParaRPr>
          </a:p>
          <a:p>
            <a:r>
              <a:rPr lang="en-CA" sz="9600" b="1" dirty="0" smtClean="0">
                <a:latin typeface="Alexis Marie" pitchFamily="2" charset="0"/>
                <a:ea typeface="Alexis Marie" pitchFamily="2" charset="0"/>
              </a:rPr>
              <a:t>AIM (National Center on Accessible Instructional Materials) </a:t>
            </a:r>
          </a:p>
          <a:p>
            <a:endParaRPr lang="en-CA" sz="9600" b="1" dirty="0" smtClean="0">
              <a:latin typeface="Alexis Marie" pitchFamily="2" charset="0"/>
              <a:ea typeface="Alexis Marie" pitchFamily="2" charset="0"/>
            </a:endParaRPr>
          </a:p>
          <a:p>
            <a:r>
              <a:rPr lang="en-CA" sz="9600" b="1" dirty="0" smtClean="0">
                <a:latin typeface="Alexis Marie" pitchFamily="2" charset="0"/>
                <a:ea typeface="Alexis Marie" pitchFamily="2" charset="0"/>
              </a:rPr>
              <a:t>http://www.udlcenter.org/aboutudl/udltechnology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1268760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>
                <a:latin typeface="Action Jackson" pitchFamily="2" charset="0"/>
              </a:rPr>
              <a:t>Helpful websites:</a:t>
            </a:r>
            <a:endParaRPr lang="en-CA" sz="3200" b="1" dirty="0">
              <a:latin typeface="Action Jackso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Action Jackson" pitchFamily="2" charset="0"/>
              </a:rPr>
              <a:t>Thank you!</a:t>
            </a:r>
            <a:endParaRPr lang="en-CA" dirty="0">
              <a:latin typeface="Action Jackso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704" y="1988840"/>
            <a:ext cx="6779096" cy="413732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Math accuracy</a:t>
            </a:r>
          </a:p>
          <a:p>
            <a:pPr>
              <a:buFont typeface="Wingdings" pitchFamily="2" charset="2"/>
              <a:buChar char="ü"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Text to Speech</a:t>
            </a:r>
          </a:p>
          <a:p>
            <a:pPr>
              <a:buFont typeface="Wingdings" pitchFamily="2" charset="2"/>
              <a:buChar char="ü"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Speech to Text</a:t>
            </a:r>
          </a:p>
          <a:p>
            <a:pPr>
              <a:buFont typeface="Wingdings" pitchFamily="2" charset="2"/>
              <a:buChar char="ü"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Studying or show what you know</a:t>
            </a:r>
          </a:p>
          <a:p>
            <a:pPr>
              <a:buFont typeface="Wingdings" pitchFamily="2" charset="2"/>
              <a:buChar char="ü"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Read aloud or motivation</a:t>
            </a:r>
          </a:p>
          <a:p>
            <a:pPr>
              <a:buFont typeface="Wingdings" pitchFamily="2" charset="2"/>
              <a:buChar char="ü"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Organizing (executive skills)</a:t>
            </a:r>
          </a:p>
          <a:p>
            <a:pPr>
              <a:buFont typeface="Wingdings" pitchFamily="2" charset="2"/>
              <a:buChar char="ü"/>
            </a:pPr>
            <a:r>
              <a:rPr lang="en-CA" b="1" dirty="0" smtClean="0">
                <a:latin typeface="Alexis Marie" pitchFamily="2" charset="0"/>
                <a:ea typeface="Alexis Marie" pitchFamily="2" charset="0"/>
              </a:rPr>
              <a:t>Alternative Curriculum</a:t>
            </a:r>
          </a:p>
          <a:p>
            <a:pPr>
              <a:buNone/>
            </a:pPr>
            <a:endParaRPr lang="en-CA" b="1" dirty="0" smtClean="0">
              <a:latin typeface="Alexis Marie" pitchFamily="2" charset="0"/>
              <a:ea typeface="Alexis Marie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340768"/>
            <a:ext cx="223224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sz="4000" dirty="0" smtClean="0">
                <a:latin typeface="Alexis Marie" pitchFamily="2" charset="0"/>
                <a:ea typeface="Alexis Marie" pitchFamily="2" charset="0"/>
              </a:rPr>
              <a:t>Review:</a:t>
            </a:r>
            <a:endParaRPr lang="en-CA" sz="4000" dirty="0">
              <a:latin typeface="Alexis Marie" pitchFamily="2" charset="0"/>
              <a:ea typeface="Alexis Marie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6093296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 smtClean="0">
                <a:latin typeface="Alexis Marie" pitchFamily="2" charset="0"/>
                <a:ea typeface="Alexis Marie" pitchFamily="2" charset="0"/>
              </a:rPr>
              <a:t>Questions or Discussion</a:t>
            </a:r>
            <a:endParaRPr lang="en-CA" sz="4000" dirty="0">
              <a:latin typeface="Alexis Marie" pitchFamily="2" charset="0"/>
              <a:ea typeface="Alexis Marie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739</TotalTime>
  <Words>913</Words>
  <Application>Microsoft Office PowerPoint</Application>
  <PresentationFormat>On-screen Show (4:3)</PresentationFormat>
  <Paragraphs>198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Alexis Marie</vt:lpstr>
      <vt:lpstr>Action Jackson</vt:lpstr>
      <vt:lpstr>Calibri</vt:lpstr>
      <vt:lpstr>Times New Roman</vt:lpstr>
      <vt:lpstr>cinnamon cake</vt:lpstr>
      <vt:lpstr>Wingdings</vt:lpstr>
      <vt:lpstr>Office Theme</vt:lpstr>
      <vt:lpstr>Helping Struggling Middleschool Students with an iPad</vt:lpstr>
      <vt:lpstr>A bit about me</vt:lpstr>
      <vt:lpstr>Disclaimer </vt:lpstr>
      <vt:lpstr>Survey of the crowd</vt:lpstr>
      <vt:lpstr>Goals for today</vt:lpstr>
      <vt:lpstr>Is it fair?</vt:lpstr>
      <vt:lpstr>UDL</vt:lpstr>
      <vt:lpstr>Common classroom uses: </vt:lpstr>
      <vt:lpstr>Classroom Management</vt:lpstr>
      <vt:lpstr>Today</vt:lpstr>
      <vt:lpstr>Things to keep in mind</vt:lpstr>
      <vt:lpstr>Hand out ipads (one for every two people)</vt:lpstr>
      <vt:lpstr>Mrs. Boks folder Math Big Calc Free (talking mode $1.99) </vt:lpstr>
      <vt:lpstr>Text to speech</vt:lpstr>
      <vt:lpstr>Settings – General - Accessibility</vt:lpstr>
      <vt:lpstr>Speak Selection (not “VoiceOver”)– Speaking Rate </vt:lpstr>
      <vt:lpstr>Slide 17</vt:lpstr>
      <vt:lpstr>Slide 18</vt:lpstr>
      <vt:lpstr>More Text to Speech Options</vt:lpstr>
      <vt:lpstr>Word predictor</vt:lpstr>
      <vt:lpstr>Slide 21</vt:lpstr>
      <vt:lpstr>Speech To Text</vt:lpstr>
      <vt:lpstr>Slide 23</vt:lpstr>
      <vt:lpstr>Try it out!</vt:lpstr>
      <vt:lpstr>Studying</vt:lpstr>
      <vt:lpstr>Slide 26</vt:lpstr>
      <vt:lpstr>Handouts Read to Students</vt:lpstr>
      <vt:lpstr>Alternative Curriculum</vt:lpstr>
      <vt:lpstr>Slide 29</vt:lpstr>
      <vt:lpstr>Thank you!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Helping Struggling Middleschool Students with an iPad</dc:title>
  <dc:creator>Brenda's superfast</dc:creator>
  <cp:lastModifiedBy>Brenda's superfast</cp:lastModifiedBy>
  <cp:revision>81</cp:revision>
  <dcterms:created xsi:type="dcterms:W3CDTF">2014-09-16T20:39:35Z</dcterms:created>
  <dcterms:modified xsi:type="dcterms:W3CDTF">2014-10-22T01:02:30Z</dcterms:modified>
</cp:coreProperties>
</file>